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uli" panose="020B0604020202020204" charset="0"/>
      <p:regular r:id="rId32"/>
    </p:embeddedFont>
    <p:embeddedFont>
      <p:font typeface="Muli Bold" panose="020B0604020202020204" charset="0"/>
      <p:regular r:id="rId33"/>
    </p:embeddedFont>
    <p:embeddedFont>
      <p:font typeface="Muli Bold Italics" panose="020B0604020202020204" charset="0"/>
      <p:regular r:id="rId34"/>
    </p:embeddedFont>
    <p:embeddedFont>
      <p:font typeface="Muli Italics" panose="020B0604020202020204" charset="0"/>
      <p:regular r:id="rId35"/>
    </p:embeddedFont>
    <p:embeddedFont>
      <p:font typeface="Muli Semi-Bold" panose="020B0604020202020204" charset="0"/>
      <p:regular r:id="rId36"/>
    </p:embeddedFont>
    <p:embeddedFont>
      <p:font typeface="Muli Ultra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r\Downloads\Technical%20Test\Data_Kesra_Prov_JawaBara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r\Downloads\Technical%20Test\Data_Kesra_Prov_JawaBara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r\Downloads\Technical%20Test\Data_Kesra_Prov_JawaBara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36-496D-B1BD-D7B86838C3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36-496D-B1BD-D7B86838C3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36-496D-B1BD-D7B86838C3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36-496D-B1BD-D7B86838C3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36-496D-B1BD-D7B86838C38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D90A450-3065-47FE-A121-E496046A960E}" type="PERCENTAGE">
                      <a:rPr lang="en-US"/>
                      <a:pPr/>
                      <a:t>[PERCENTAGE]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E36-496D-B1BD-D7B86838C38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E0F3418-1E93-4076-B4CD-B5441EE55511}" type="PERCENTAGE">
                      <a:rPr lang="en-US"/>
                      <a:pPr/>
                      <a:t>[PERCENTAGE]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E36-496D-B1BD-D7B86838C38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44AA96E-8680-4A26-8549-250C9B1860C7}" type="PERCENTAGE">
                      <a:rPr lang="en-US"/>
                      <a:pPr/>
                      <a:t>[PERCENTAGE]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E36-496D-B1BD-D7B86838C38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D8E3517-6AEF-4C86-ACA0-8DD07B0B25B9}" type="PERCENTAGE">
                      <a:rPr lang="en-US"/>
                      <a:pPr/>
                      <a:t>[PERCENTAGE]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E36-496D-B1BD-D7B86838C38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DF9A207-6283-42C7-A16E-D76DE8FB24AB}" type="PERCENTAGE">
                      <a:rPr lang="en-US"/>
                      <a:pPr/>
                      <a:t>[PERCENTAGE]</a:t>
                    </a:fld>
                    <a:endParaRPr lang="en-ID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E36-496D-B1BD-D7B86838C3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 &amp; Processing'!$C$43:$G$43</c:f>
              <c:strCache>
                <c:ptCount val="5"/>
                <c:pt idx="0">
                  <c:v>PraSejahtera</c:v>
                </c:pt>
                <c:pt idx="1">
                  <c:v>Sejahtera1</c:v>
                </c:pt>
                <c:pt idx="2">
                  <c:v>Sejahtera2</c:v>
                </c:pt>
                <c:pt idx="3">
                  <c:v>Sejahtera3</c:v>
                </c:pt>
                <c:pt idx="4">
                  <c:v>Sejahtera3 Plus</c:v>
                </c:pt>
              </c:strCache>
            </c:strRef>
          </c:cat>
          <c:val>
            <c:numRef>
              <c:f>'Pivot Table &amp; Processing'!$C$45:$G$45</c:f>
              <c:numCache>
                <c:formatCode>General</c:formatCode>
                <c:ptCount val="5"/>
                <c:pt idx="0">
                  <c:v>24.85</c:v>
                </c:pt>
                <c:pt idx="1">
                  <c:v>26.16</c:v>
                </c:pt>
                <c:pt idx="2">
                  <c:v>21.13</c:v>
                </c:pt>
                <c:pt idx="3">
                  <c:v>18.77</c:v>
                </c:pt>
                <c:pt idx="4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E36-496D-B1BD-D7B86838C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 &amp; Processing'!$A$76:$B$76</c:f>
              <c:strCache>
                <c:ptCount val="2"/>
                <c:pt idx="0">
                  <c:v>Sebelum Modeling</c:v>
                </c:pt>
                <c:pt idx="1">
                  <c:v>Sesudah Modelling</c:v>
                </c:pt>
              </c:strCache>
            </c:strRef>
          </c:cat>
          <c:val>
            <c:numRef>
              <c:f>'Pivot Table &amp; Processing'!$A$77:$B$77</c:f>
              <c:numCache>
                <c:formatCode>General</c:formatCode>
                <c:ptCount val="2"/>
                <c:pt idx="0">
                  <c:v>441201</c:v>
                </c:pt>
                <c:pt idx="1">
                  <c:v>33358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2-4354-9DDF-286E569515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overlap val="82"/>
        <c:axId val="883137808"/>
        <c:axId val="883138528"/>
      </c:barChart>
      <c:catAx>
        <c:axId val="88313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138528"/>
        <c:crosses val="autoZero"/>
        <c:auto val="1"/>
        <c:lblAlgn val="ctr"/>
        <c:lblOffset val="100"/>
        <c:noMultiLvlLbl val="0"/>
      </c:catAx>
      <c:valAx>
        <c:axId val="88313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137808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 &amp; Processing'!$A$76:$B$76</c:f>
              <c:strCache>
                <c:ptCount val="2"/>
                <c:pt idx="0">
                  <c:v>Sebelum Modeling</c:v>
                </c:pt>
                <c:pt idx="1">
                  <c:v>Sesudah Modelling</c:v>
                </c:pt>
              </c:strCache>
            </c:strRef>
          </c:cat>
          <c:val>
            <c:numRef>
              <c:f>'Pivot Table &amp; Processing'!$A$77:$B$77</c:f>
              <c:numCache>
                <c:formatCode>General</c:formatCode>
                <c:ptCount val="2"/>
                <c:pt idx="0">
                  <c:v>441201</c:v>
                </c:pt>
                <c:pt idx="1">
                  <c:v>33358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2-4354-9DDF-286E569515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overlap val="82"/>
        <c:axId val="883137808"/>
        <c:axId val="883138528"/>
      </c:barChart>
      <c:catAx>
        <c:axId val="88313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138528"/>
        <c:crosses val="autoZero"/>
        <c:auto val="1"/>
        <c:lblAlgn val="ctr"/>
        <c:lblOffset val="100"/>
        <c:noMultiLvlLbl val="0"/>
      </c:catAx>
      <c:valAx>
        <c:axId val="88313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137808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AE17D-2975-408E-9CD8-A540E2913ADB}" type="datetimeFigureOut">
              <a:rPr lang="en-ID" smtClean="0"/>
              <a:t>05/10/2023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400E7-B946-4C35-A2ED-A55030ECF71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014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00E7-B946-4C35-A2ED-A55030ECF715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367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8974" y="866775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270524" y="8181074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48325" y="8190415"/>
            <a:ext cx="825500" cy="825500"/>
            <a:chOff x="0" y="0"/>
            <a:chExt cx="1100667" cy="11006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028700" y="1028700"/>
            <a:ext cx="1572211" cy="1251873"/>
          </a:xfrm>
          <a:custGeom>
            <a:avLst/>
            <a:gdLst/>
            <a:ahLst/>
            <a:cxnLst/>
            <a:rect l="l" t="t" r="r" b="b"/>
            <a:pathLst>
              <a:path w="1572211" h="1251873">
                <a:moveTo>
                  <a:pt x="0" y="0"/>
                </a:moveTo>
                <a:lnTo>
                  <a:pt x="1572211" y="0"/>
                </a:lnTo>
                <a:lnTo>
                  <a:pt x="1572211" y="1251873"/>
                </a:lnTo>
                <a:lnTo>
                  <a:pt x="0" y="125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V="1">
            <a:off x="5215462" y="1557356"/>
            <a:ext cx="3495911" cy="1446433"/>
          </a:xfrm>
          <a:custGeom>
            <a:avLst/>
            <a:gdLst/>
            <a:ahLst/>
            <a:cxnLst/>
            <a:rect l="l" t="t" r="r" b="b"/>
            <a:pathLst>
              <a:path w="3495911" h="1446433">
                <a:moveTo>
                  <a:pt x="0" y="1446433"/>
                </a:moveTo>
                <a:lnTo>
                  <a:pt x="3495910" y="1446433"/>
                </a:lnTo>
                <a:lnTo>
                  <a:pt x="3495910" y="0"/>
                </a:lnTo>
                <a:lnTo>
                  <a:pt x="0" y="0"/>
                </a:lnTo>
                <a:lnTo>
                  <a:pt x="0" y="14464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8711372" y="373565"/>
            <a:ext cx="7530084" cy="8229600"/>
          </a:xfrm>
          <a:custGeom>
            <a:avLst/>
            <a:gdLst/>
            <a:ahLst/>
            <a:cxnLst/>
            <a:rect l="l" t="t" r="r" b="b"/>
            <a:pathLst>
              <a:path w="7530084" h="8229600">
                <a:moveTo>
                  <a:pt x="0" y="0"/>
                </a:moveTo>
                <a:lnTo>
                  <a:pt x="7530084" y="0"/>
                </a:lnTo>
                <a:lnTo>
                  <a:pt x="75300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028700" y="7279190"/>
            <a:ext cx="3969266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E2C4B"/>
                </a:solidFill>
                <a:latin typeface="Muli"/>
              </a:rPr>
              <a:t>Mengurangi kriteria Keluarga Prasejahtera dan Stunting yang terjadi di Jawa Barat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003789"/>
            <a:ext cx="7045179" cy="2318781"/>
            <a:chOff x="0" y="0"/>
            <a:chExt cx="9393571" cy="30917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13708"/>
              <a:ext cx="9393571" cy="3810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60"/>
                </a:lnSpc>
              </a:pPr>
              <a:r>
                <a:rPr lang="en-US" sz="6300">
                  <a:solidFill>
                    <a:srgbClr val="F36825"/>
                  </a:solidFill>
                  <a:latin typeface="Muli Ultra-Bold"/>
                </a:rPr>
                <a:t>PENINGKATAN </a:t>
              </a:r>
            </a:p>
            <a:p>
              <a:pPr>
                <a:lnSpc>
                  <a:spcPts val="7560"/>
                </a:lnSpc>
              </a:pPr>
              <a:r>
                <a:rPr lang="en-US" sz="6300">
                  <a:solidFill>
                    <a:srgbClr val="F36825"/>
                  </a:solidFill>
                  <a:latin typeface="Muli Ultra-Bold"/>
                </a:rPr>
                <a:t>KESEJAHTERAAN KELUARGA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430933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E2C4B"/>
                  </a:solidFill>
                  <a:latin typeface="Muli Ultra-Bold"/>
                </a:rPr>
                <a:t>Strategi Efektif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9230294" y="8584115"/>
            <a:ext cx="6492240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A8E03A-9A3F-BE8D-B181-C645843E9BF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91019" cy="1028700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01" t="-419591" r="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002314" y="0"/>
            <a:ext cx="8072673" cy="5469236"/>
          </a:xfrm>
          <a:custGeom>
            <a:avLst/>
            <a:gdLst/>
            <a:ahLst/>
            <a:cxnLst/>
            <a:rect l="l" t="t" r="r" b="b"/>
            <a:pathLst>
              <a:path w="8072673" h="5469236">
                <a:moveTo>
                  <a:pt x="0" y="0"/>
                </a:moveTo>
                <a:lnTo>
                  <a:pt x="8072674" y="0"/>
                </a:lnTo>
                <a:lnTo>
                  <a:pt x="8072674" y="5469236"/>
                </a:lnTo>
                <a:lnTo>
                  <a:pt x="0" y="546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495187" y="7682279"/>
            <a:ext cx="7792813" cy="2604721"/>
          </a:xfrm>
          <a:custGeom>
            <a:avLst/>
            <a:gdLst/>
            <a:ahLst/>
            <a:cxnLst/>
            <a:rect l="l" t="t" r="r" b="b"/>
            <a:pathLst>
              <a:path w="8095479" h="5160868">
                <a:moveTo>
                  <a:pt x="0" y="0"/>
                </a:moveTo>
                <a:lnTo>
                  <a:pt x="8095480" y="0"/>
                </a:lnTo>
                <a:lnTo>
                  <a:pt x="8095480" y="5160868"/>
                </a:lnTo>
                <a:lnTo>
                  <a:pt x="0" y="516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3" r="-3884" b="-9813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0" y="5815379"/>
            <a:ext cx="7409625" cy="4471621"/>
          </a:xfrm>
          <a:custGeom>
            <a:avLst/>
            <a:gdLst/>
            <a:ahLst/>
            <a:cxnLst/>
            <a:rect l="l" t="t" r="r" b="b"/>
            <a:pathLst>
              <a:path w="7692757" h="5500321">
                <a:moveTo>
                  <a:pt x="0" y="0"/>
                </a:moveTo>
                <a:lnTo>
                  <a:pt x="7692757" y="0"/>
                </a:lnTo>
                <a:lnTo>
                  <a:pt x="7692757" y="5500321"/>
                </a:lnTo>
                <a:lnTo>
                  <a:pt x="0" y="5500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822" t="1" b="-230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5448488" y="7138778"/>
            <a:ext cx="2626499" cy="3018170"/>
          </a:xfrm>
          <a:custGeom>
            <a:avLst/>
            <a:gdLst/>
            <a:ahLst/>
            <a:cxnLst/>
            <a:rect l="l" t="t" r="r" b="b"/>
            <a:pathLst>
              <a:path w="2626499" h="3018170">
                <a:moveTo>
                  <a:pt x="0" y="0"/>
                </a:moveTo>
                <a:lnTo>
                  <a:pt x="2626499" y="0"/>
                </a:lnTo>
                <a:lnTo>
                  <a:pt x="2626499" y="3018170"/>
                </a:lnTo>
                <a:lnTo>
                  <a:pt x="0" y="3018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680396" y="2530093"/>
            <a:ext cx="9851461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177"/>
              </a:lnSpc>
            </a:pPr>
            <a:r>
              <a:rPr lang="en-US" sz="15148">
                <a:solidFill>
                  <a:srgbClr val="F36825"/>
                </a:solidFill>
                <a:latin typeface="Muli Bold"/>
              </a:rPr>
              <a:t>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6127" y="5815379"/>
            <a:ext cx="10913208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0299" lvl="1" indent="-545150">
              <a:lnSpc>
                <a:spcPts val="6060"/>
              </a:lnSpc>
              <a:buFont typeface="Arial"/>
              <a:buChar char="•"/>
            </a:pPr>
            <a:r>
              <a:rPr lang="en-US" sz="5050">
                <a:solidFill>
                  <a:srgbClr val="0E2C4B"/>
                </a:solidFill>
                <a:latin typeface="Muli Ultra-Bold"/>
              </a:rPr>
              <a:t>% Tipologi Prasejahtera</a:t>
            </a:r>
          </a:p>
          <a:p>
            <a:pPr marL="1090299" lvl="1" indent="-545150">
              <a:lnSpc>
                <a:spcPts val="6060"/>
              </a:lnSpc>
              <a:buFont typeface="Arial"/>
              <a:buChar char="•"/>
            </a:pPr>
            <a:r>
              <a:rPr lang="en-US" sz="5050">
                <a:solidFill>
                  <a:srgbClr val="0E2C4B"/>
                </a:solidFill>
                <a:latin typeface="Muli Ultra-Bold"/>
              </a:rPr>
              <a:t>% Stunting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91019" cy="1028700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01" t="-419591" r="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6925335" y="9430113"/>
            <a:ext cx="10584231" cy="856888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2377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7769046" y="3013754"/>
            <a:ext cx="9490254" cy="631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2352" lvl="1" indent="-491176" algn="just">
              <a:lnSpc>
                <a:spcPts val="5460"/>
              </a:lnSpc>
              <a:buFont typeface="Arial"/>
              <a:buChar char="•"/>
            </a:pP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Prediksi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Berdasarkan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Tipologi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pada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kriteria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Keluarga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Prasejahtera</a:t>
            </a:r>
            <a:endParaRPr lang="en-US" sz="4550" dirty="0">
              <a:solidFill>
                <a:srgbClr val="0E2C4B"/>
              </a:solidFill>
              <a:latin typeface="Muli Ultra-Bold"/>
            </a:endParaRPr>
          </a:p>
          <a:p>
            <a:pPr marL="982352" lvl="1" indent="-491176" algn="just">
              <a:lnSpc>
                <a:spcPts val="5460"/>
              </a:lnSpc>
              <a:buFont typeface="Arial"/>
              <a:buChar char="•"/>
            </a:pPr>
            <a:r>
              <a:rPr lang="en-US" sz="4550" dirty="0">
                <a:solidFill>
                  <a:srgbClr val="0E2C4B"/>
                </a:solidFill>
                <a:latin typeface="Muli Ultra-Bold"/>
              </a:rPr>
              <a:t>Pelatihan UMKM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bagi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Tipologi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yang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kategori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Prasejahtera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tinggi</a:t>
            </a:r>
            <a:endParaRPr lang="en-US" sz="4550" dirty="0">
              <a:solidFill>
                <a:srgbClr val="0E2C4B"/>
              </a:solidFill>
              <a:latin typeface="Muli Ultra-Bold"/>
            </a:endParaRPr>
          </a:p>
          <a:p>
            <a:pPr marL="982352" lvl="1" indent="-491176" algn="just">
              <a:lnSpc>
                <a:spcPts val="5460"/>
              </a:lnSpc>
              <a:buFont typeface="Arial"/>
              <a:buChar char="•"/>
            </a:pP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Mengetahui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nilai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penurunan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Stunting pada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keluarga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4550" dirty="0" err="1">
                <a:solidFill>
                  <a:srgbClr val="0E2C4B"/>
                </a:solidFill>
                <a:latin typeface="Muli Ultra-Bold"/>
              </a:rPr>
              <a:t>prasejahtera</a:t>
            </a:r>
            <a:r>
              <a:rPr lang="en-US" sz="4550" dirty="0">
                <a:solidFill>
                  <a:srgbClr val="0E2C4B"/>
                </a:solidFill>
                <a:latin typeface="Muli Ultra-Bold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609211" y="1629875"/>
            <a:ext cx="7237468" cy="7628425"/>
          </a:xfrm>
          <a:custGeom>
            <a:avLst/>
            <a:gdLst/>
            <a:ahLst/>
            <a:cxnLst/>
            <a:rect l="l" t="t" r="r" b="b"/>
            <a:pathLst>
              <a:path w="7237468" h="7628425">
                <a:moveTo>
                  <a:pt x="0" y="0"/>
                </a:moveTo>
                <a:lnTo>
                  <a:pt x="7237468" y="0"/>
                </a:lnTo>
                <a:lnTo>
                  <a:pt x="7237468" y="7628425"/>
                </a:lnTo>
                <a:lnTo>
                  <a:pt x="0" y="7628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7846679" y="839945"/>
            <a:ext cx="9851461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858"/>
              </a:lnSpc>
            </a:pPr>
            <a:r>
              <a:rPr lang="en-US" sz="11548">
                <a:solidFill>
                  <a:srgbClr val="F36825"/>
                </a:solidFill>
                <a:latin typeface="Muli Bold"/>
              </a:rPr>
              <a:t>Objectives 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524" y="1820079"/>
            <a:ext cx="7540033" cy="7667391"/>
            <a:chOff x="0" y="0"/>
            <a:chExt cx="10053377" cy="10223188"/>
          </a:xfrm>
        </p:grpSpPr>
        <p:sp>
          <p:nvSpPr>
            <p:cNvPr id="3" name="Freeform 3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grpSp>
        <p:nvGrpSpPr>
          <p:cNvPr id="6" name="Group 6"/>
          <p:cNvGrpSpPr/>
          <p:nvPr/>
        </p:nvGrpSpPr>
        <p:grpSpPr>
          <a:xfrm>
            <a:off x="4429085" y="6995266"/>
            <a:ext cx="825500" cy="825500"/>
            <a:chOff x="0" y="0"/>
            <a:chExt cx="1100667" cy="11006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 rot="-1251902">
            <a:off x="697190" y="71610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0" y="8862875"/>
            <a:ext cx="1038419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6" b="-27532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650703" y="1028700"/>
            <a:ext cx="8174172" cy="7540674"/>
          </a:xfrm>
          <a:custGeom>
            <a:avLst/>
            <a:gdLst/>
            <a:ahLst/>
            <a:cxnLst/>
            <a:rect l="l" t="t" r="r" b="b"/>
            <a:pathLst>
              <a:path w="8174172" h="7540674">
                <a:moveTo>
                  <a:pt x="0" y="0"/>
                </a:moveTo>
                <a:lnTo>
                  <a:pt x="8174172" y="0"/>
                </a:lnTo>
                <a:lnTo>
                  <a:pt x="8174172" y="7540674"/>
                </a:lnTo>
                <a:lnTo>
                  <a:pt x="0" y="7540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539670" y="2864470"/>
            <a:ext cx="860433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uli Ultra-Bold"/>
              </a:rPr>
              <a:t>04</a:t>
            </a:r>
          </a:p>
          <a:p>
            <a:pPr algn="ctr">
              <a:lnSpc>
                <a:spcPts val="9239"/>
              </a:lnSpc>
            </a:pPr>
            <a:r>
              <a:rPr lang="en-US" sz="7699">
                <a:solidFill>
                  <a:srgbClr val="F36825"/>
                </a:solidFill>
                <a:latin typeface="Muli Ultra-Bold"/>
              </a:rPr>
              <a:t>EDA &amp; </a:t>
            </a:r>
          </a:p>
          <a:p>
            <a:pPr algn="ctr">
              <a:lnSpc>
                <a:spcPts val="9239"/>
              </a:lnSpc>
            </a:pPr>
            <a:r>
              <a:rPr lang="en-US" sz="7699">
                <a:solidFill>
                  <a:srgbClr val="F36825"/>
                </a:solidFill>
                <a:latin typeface="Muli Ultra-Bold"/>
              </a:rPr>
              <a:t>Machine Learning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3690" y="1028700"/>
            <a:ext cx="10904640" cy="7834174"/>
            <a:chOff x="0" y="0"/>
            <a:chExt cx="2892062" cy="2063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2062" cy="2063322"/>
            </a:xfrm>
            <a:custGeom>
              <a:avLst/>
              <a:gdLst/>
              <a:ahLst/>
              <a:cxnLst/>
              <a:rect l="l" t="t" r="r" b="b"/>
              <a:pathLst>
                <a:path w="2892062" h="2063322">
                  <a:moveTo>
                    <a:pt x="35957" y="0"/>
                  </a:moveTo>
                  <a:lnTo>
                    <a:pt x="2856105" y="0"/>
                  </a:lnTo>
                  <a:cubicBezTo>
                    <a:pt x="2865642" y="0"/>
                    <a:pt x="2874788" y="3788"/>
                    <a:pt x="2881531" y="10532"/>
                  </a:cubicBezTo>
                  <a:cubicBezTo>
                    <a:pt x="2888274" y="17275"/>
                    <a:pt x="2892062" y="26421"/>
                    <a:pt x="2892062" y="35957"/>
                  </a:cubicBezTo>
                  <a:lnTo>
                    <a:pt x="2892062" y="2027364"/>
                  </a:lnTo>
                  <a:cubicBezTo>
                    <a:pt x="2892062" y="2047223"/>
                    <a:pt x="2875964" y="2063322"/>
                    <a:pt x="2856105" y="2063322"/>
                  </a:cubicBezTo>
                  <a:lnTo>
                    <a:pt x="35957" y="2063322"/>
                  </a:lnTo>
                  <a:cubicBezTo>
                    <a:pt x="16099" y="2063322"/>
                    <a:pt x="0" y="2047223"/>
                    <a:pt x="0" y="2027364"/>
                  </a:cubicBezTo>
                  <a:lnTo>
                    <a:pt x="0" y="35957"/>
                  </a:lnTo>
                  <a:cubicBezTo>
                    <a:pt x="0" y="16099"/>
                    <a:pt x="16099" y="0"/>
                    <a:pt x="35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862875"/>
            <a:ext cx="1038419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6" b="-27532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4321335" y="0"/>
            <a:ext cx="3966666" cy="191943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6"/>
                </a:lnTo>
                <a:lnTo>
                  <a:pt x="0" y="534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469" r="-16682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2513099" y="7154874"/>
            <a:ext cx="5430100" cy="3196971"/>
          </a:xfrm>
          <a:custGeom>
            <a:avLst/>
            <a:gdLst/>
            <a:ahLst/>
            <a:cxnLst/>
            <a:rect l="l" t="t" r="r" b="b"/>
            <a:pathLst>
              <a:path w="5430100" h="3196971">
                <a:moveTo>
                  <a:pt x="0" y="0"/>
                </a:moveTo>
                <a:lnTo>
                  <a:pt x="5430100" y="0"/>
                </a:lnTo>
                <a:lnTo>
                  <a:pt x="5430100" y="3196971"/>
                </a:lnTo>
                <a:lnTo>
                  <a:pt x="0" y="3196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1951730" y="2413570"/>
            <a:ext cx="5628069" cy="504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sz="3350">
                <a:solidFill>
                  <a:srgbClr val="0E2C4B"/>
                </a:solidFill>
                <a:latin typeface="Muli Bold"/>
              </a:rPr>
              <a:t>Persentasi Desa atau  Kelurahan yang memiliki </a:t>
            </a:r>
          </a:p>
          <a:p>
            <a:pPr algn="just">
              <a:lnSpc>
                <a:spcPts val="4020"/>
              </a:lnSpc>
            </a:pPr>
            <a:endParaRPr lang="en-US" sz="3350">
              <a:solidFill>
                <a:srgbClr val="0E2C4B"/>
              </a:solidFill>
              <a:latin typeface="Muli Bold"/>
            </a:endParaRPr>
          </a:p>
          <a:p>
            <a:pPr marL="723278" lvl="1" indent="-361639" algn="just">
              <a:lnSpc>
                <a:spcPts val="4020"/>
              </a:lnSpc>
              <a:buFont typeface="Arial"/>
              <a:buChar char="•"/>
            </a:pPr>
            <a:r>
              <a:rPr lang="en-US" sz="3350">
                <a:solidFill>
                  <a:srgbClr val="0E2C4B"/>
                </a:solidFill>
                <a:latin typeface="Muli Bold"/>
              </a:rPr>
              <a:t>Tipologi </a:t>
            </a:r>
            <a:r>
              <a:rPr lang="en-US" sz="3350">
                <a:solidFill>
                  <a:srgbClr val="E7862A"/>
                </a:solidFill>
                <a:latin typeface="Muli Bold"/>
              </a:rPr>
              <a:t>Persawahan</a:t>
            </a:r>
            <a:r>
              <a:rPr lang="en-US" sz="3350">
                <a:solidFill>
                  <a:srgbClr val="0E2C4B"/>
                </a:solidFill>
                <a:latin typeface="Muli Bold"/>
              </a:rPr>
              <a:t> masuk ke </a:t>
            </a:r>
            <a:r>
              <a:rPr lang="en-US" sz="3350">
                <a:solidFill>
                  <a:srgbClr val="E7862A"/>
                </a:solidFill>
                <a:latin typeface="Muli Bold"/>
              </a:rPr>
              <a:t>Prasejahtera,  </a:t>
            </a:r>
            <a:r>
              <a:rPr lang="en-US" sz="3350">
                <a:solidFill>
                  <a:srgbClr val="000000"/>
                </a:solidFill>
                <a:latin typeface="Muli Bold"/>
              </a:rPr>
              <a:t>paling tinggi</a:t>
            </a:r>
          </a:p>
          <a:p>
            <a:pPr marL="723278" lvl="1" indent="-361639" algn="just">
              <a:lnSpc>
                <a:spcPts val="4020"/>
              </a:lnSpc>
              <a:buFont typeface="Arial"/>
              <a:buChar char="•"/>
            </a:pPr>
            <a:r>
              <a:rPr lang="en-US" sz="3350">
                <a:solidFill>
                  <a:srgbClr val="0E2C4B"/>
                </a:solidFill>
                <a:latin typeface="Muli Bold"/>
              </a:rPr>
              <a:t>Tipologi </a:t>
            </a:r>
            <a:r>
              <a:rPr lang="en-US" sz="3350">
                <a:solidFill>
                  <a:srgbClr val="E7862A"/>
                </a:solidFill>
                <a:latin typeface="Muli Bold"/>
              </a:rPr>
              <a:t>Industri/Jasa</a:t>
            </a:r>
            <a:r>
              <a:rPr lang="en-US" sz="3350">
                <a:solidFill>
                  <a:srgbClr val="0E2C4B"/>
                </a:solidFill>
                <a:latin typeface="Muli Bold"/>
              </a:rPr>
              <a:t> masuk ke kategori </a:t>
            </a:r>
            <a:r>
              <a:rPr lang="en-US" sz="3350">
                <a:solidFill>
                  <a:srgbClr val="E7862A"/>
                </a:solidFill>
                <a:latin typeface="Muli Bold"/>
              </a:rPr>
              <a:t>Sejahtera3 Plus</a:t>
            </a:r>
            <a:r>
              <a:rPr lang="en-US" sz="3350">
                <a:solidFill>
                  <a:srgbClr val="0E2C4B"/>
                </a:solidFill>
                <a:latin typeface="Muli Bold"/>
              </a:rPr>
              <a:t> Paling tinggi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394222"/>
            <a:ext cx="839231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650">
                <a:solidFill>
                  <a:srgbClr val="000000"/>
                </a:solidFill>
                <a:latin typeface="Muli Bold"/>
              </a:rPr>
              <a:t>Kesejahteraan Keluarga Jawa Barat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BE1E20-9EE3-BBD6-7949-A0E1E2006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18071"/>
              </p:ext>
            </p:extLst>
          </p:nvPr>
        </p:nvGraphicFramePr>
        <p:xfrm>
          <a:off x="910781" y="2596243"/>
          <a:ext cx="10450457" cy="51171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61328">
                  <a:extLst>
                    <a:ext uri="{9D8B030D-6E8A-4147-A177-3AD203B41FA5}">
                      <a16:colId xmlns:a16="http://schemas.microsoft.com/office/drawing/2014/main" val="416786629"/>
                    </a:ext>
                  </a:extLst>
                </a:gridCol>
                <a:gridCol w="1629888">
                  <a:extLst>
                    <a:ext uri="{9D8B030D-6E8A-4147-A177-3AD203B41FA5}">
                      <a16:colId xmlns:a16="http://schemas.microsoft.com/office/drawing/2014/main" val="2189175476"/>
                    </a:ext>
                  </a:extLst>
                </a:gridCol>
                <a:gridCol w="1629888">
                  <a:extLst>
                    <a:ext uri="{9D8B030D-6E8A-4147-A177-3AD203B41FA5}">
                      <a16:colId xmlns:a16="http://schemas.microsoft.com/office/drawing/2014/main" val="1714997370"/>
                    </a:ext>
                  </a:extLst>
                </a:gridCol>
                <a:gridCol w="1629888">
                  <a:extLst>
                    <a:ext uri="{9D8B030D-6E8A-4147-A177-3AD203B41FA5}">
                      <a16:colId xmlns:a16="http://schemas.microsoft.com/office/drawing/2014/main" val="373770922"/>
                    </a:ext>
                  </a:extLst>
                </a:gridCol>
                <a:gridCol w="1629888">
                  <a:extLst>
                    <a:ext uri="{9D8B030D-6E8A-4147-A177-3AD203B41FA5}">
                      <a16:colId xmlns:a16="http://schemas.microsoft.com/office/drawing/2014/main" val="2575579731"/>
                    </a:ext>
                  </a:extLst>
                </a:gridCol>
                <a:gridCol w="1869577">
                  <a:extLst>
                    <a:ext uri="{9D8B030D-6E8A-4147-A177-3AD203B41FA5}">
                      <a16:colId xmlns:a16="http://schemas.microsoft.com/office/drawing/2014/main" val="2335882410"/>
                    </a:ext>
                  </a:extLst>
                </a:gridCol>
              </a:tblGrid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b="1" u="none" strike="noStrike" dirty="0" err="1">
                          <a:effectLst/>
                        </a:rPr>
                        <a:t>Kategori</a:t>
                      </a:r>
                      <a:endParaRPr lang="en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b="1" u="none" strike="noStrike">
                          <a:effectLst/>
                        </a:rPr>
                        <a:t>PraSejahtera</a:t>
                      </a:r>
                      <a:endParaRPr lang="en-ID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b="1" u="none" strike="noStrike">
                          <a:effectLst/>
                        </a:rPr>
                        <a:t>Sejahtera 1</a:t>
                      </a:r>
                      <a:endParaRPr lang="en-ID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b="1" u="none" strike="noStrike">
                          <a:effectLst/>
                        </a:rPr>
                        <a:t>Sejahtera 2</a:t>
                      </a:r>
                      <a:endParaRPr lang="en-ID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b="1" u="none" strike="noStrike">
                          <a:effectLst/>
                        </a:rPr>
                        <a:t>Sejahtera 3</a:t>
                      </a:r>
                      <a:endParaRPr lang="en-ID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b="1" u="none" strike="noStrike" dirty="0">
                          <a:effectLst/>
                        </a:rPr>
                        <a:t>Sejahtera 3 plus</a:t>
                      </a:r>
                      <a:endParaRPr lang="en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588245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Kehutanan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0.19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0.11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0.07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0.05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0.04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15657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Perindustrian/Jasa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6.03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9.00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9.23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11.79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4.73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13885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Perkebunan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0.01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970351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Perladangan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2.21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2.23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1.68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0.83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0.38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68078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Persawahan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15.06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13.78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9.28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5.67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3.45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794088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Pertambangan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0.09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0.11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0.11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0.06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0.06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03232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Pesisir/Nelayan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1.11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0.73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0.60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0.30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0.41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599952"/>
                  </a:ext>
                </a:extLst>
              </a:tr>
              <a:tr h="568576"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Peternakan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0.14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0.18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0.14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>
                          <a:effectLst/>
                        </a:rPr>
                        <a:t>0.06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000" u="none" strike="noStrike" dirty="0">
                          <a:effectLst/>
                        </a:rPr>
                        <a:t>0.03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299574"/>
                  </a:ext>
                </a:extLst>
              </a:tr>
            </a:tbl>
          </a:graphicData>
        </a:graphic>
      </p:graphicFrame>
      <p:grpSp>
        <p:nvGrpSpPr>
          <p:cNvPr id="22" name="Group 6">
            <a:extLst>
              <a:ext uri="{FF2B5EF4-FFF2-40B4-BE49-F238E27FC236}">
                <a16:creationId xmlns:a16="http://schemas.microsoft.com/office/drawing/2014/main" id="{C4E4F5AC-6EA6-2C97-43C7-2C852F74533C}"/>
              </a:ext>
            </a:extLst>
          </p:cNvPr>
          <p:cNvGrpSpPr/>
          <p:nvPr/>
        </p:nvGrpSpPr>
        <p:grpSpPr>
          <a:xfrm rot="-5400000">
            <a:off x="4143795" y="6107943"/>
            <a:ext cx="217634" cy="146330"/>
            <a:chOff x="0" y="0"/>
            <a:chExt cx="1930400" cy="129794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C064BA-B665-3F67-7100-51F1AE2C0D50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4" name="Group 10">
            <a:extLst>
              <a:ext uri="{FF2B5EF4-FFF2-40B4-BE49-F238E27FC236}">
                <a16:creationId xmlns:a16="http://schemas.microsoft.com/office/drawing/2014/main" id="{3F24FBB1-9EB5-93C3-1D56-D9611978C98C}"/>
              </a:ext>
            </a:extLst>
          </p:cNvPr>
          <p:cNvGrpSpPr/>
          <p:nvPr/>
        </p:nvGrpSpPr>
        <p:grpSpPr>
          <a:xfrm>
            <a:off x="2873851" y="5392858"/>
            <a:ext cx="1788567" cy="583003"/>
            <a:chOff x="0" y="0"/>
            <a:chExt cx="471063" cy="120287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CF5FB4D4-A8C2-FFA6-EF68-583EC53AEEE1}"/>
                </a:ext>
              </a:extLst>
            </p:cNvPr>
            <p:cNvSpPr/>
            <p:nvPr/>
          </p:nvSpPr>
          <p:spPr>
            <a:xfrm>
              <a:off x="0" y="0"/>
              <a:ext cx="471063" cy="120287"/>
            </a:xfrm>
            <a:custGeom>
              <a:avLst/>
              <a:gdLst/>
              <a:ahLst/>
              <a:cxnLst/>
              <a:rect l="l" t="t" r="r" b="b"/>
              <a:pathLst>
                <a:path w="471063" h="120287">
                  <a:moveTo>
                    <a:pt x="0" y="0"/>
                  </a:moveTo>
                  <a:lnTo>
                    <a:pt x="471063" y="0"/>
                  </a:lnTo>
                  <a:lnTo>
                    <a:pt x="471063" y="120287"/>
                  </a:lnTo>
                  <a:lnTo>
                    <a:pt x="0" y="1202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lgDash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C0388877-01C5-962F-FA18-12897BB22A2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AutoShape 13">
            <a:extLst>
              <a:ext uri="{FF2B5EF4-FFF2-40B4-BE49-F238E27FC236}">
                <a16:creationId xmlns:a16="http://schemas.microsoft.com/office/drawing/2014/main" id="{96F8A833-B021-BD4F-9FB9-88DC3CFFE5E0}"/>
              </a:ext>
            </a:extLst>
          </p:cNvPr>
          <p:cNvSpPr/>
          <p:nvPr/>
        </p:nvSpPr>
        <p:spPr>
          <a:xfrm flipH="1" flipV="1">
            <a:off x="4345268" y="6081947"/>
            <a:ext cx="633261" cy="5830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43DD7791-18B7-BAD5-481E-3D2396D7F563}"/>
              </a:ext>
            </a:extLst>
          </p:cNvPr>
          <p:cNvSpPr/>
          <p:nvPr/>
        </p:nvSpPr>
        <p:spPr>
          <a:xfrm flipV="1">
            <a:off x="9385060" y="4410269"/>
            <a:ext cx="499269" cy="4178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97D70D9-57EF-9647-13D0-EC124F0E20F4}"/>
              </a:ext>
            </a:extLst>
          </p:cNvPr>
          <p:cNvGrpSpPr/>
          <p:nvPr/>
        </p:nvGrpSpPr>
        <p:grpSpPr>
          <a:xfrm>
            <a:off x="9423889" y="3619500"/>
            <a:ext cx="3102846" cy="3266914"/>
            <a:chOff x="-4410" y="-47625"/>
            <a:chExt cx="817210" cy="860425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A46499F9-1ED7-A726-BED0-6D6959DDB1E5}"/>
                </a:ext>
              </a:extLst>
            </p:cNvPr>
            <p:cNvSpPr/>
            <p:nvPr/>
          </p:nvSpPr>
          <p:spPr>
            <a:xfrm>
              <a:off x="-4410" y="-32972"/>
              <a:ext cx="505838" cy="165970"/>
            </a:xfrm>
            <a:custGeom>
              <a:avLst/>
              <a:gdLst/>
              <a:ahLst/>
              <a:cxnLst/>
              <a:rect l="l" t="t" r="r" b="b"/>
              <a:pathLst>
                <a:path w="505838" h="120287">
                  <a:moveTo>
                    <a:pt x="0" y="0"/>
                  </a:moveTo>
                  <a:lnTo>
                    <a:pt x="505838" y="0"/>
                  </a:lnTo>
                  <a:lnTo>
                    <a:pt x="505838" y="120287"/>
                  </a:lnTo>
                  <a:lnTo>
                    <a:pt x="0" y="1202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lgDash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C3054FB0-3416-F820-1996-50081E12DE0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8862874"/>
            <a:ext cx="10384191" cy="1421827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6" b="-27592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813497" y="7565700"/>
            <a:ext cx="1508347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sz="3350" dirty="0" err="1">
                <a:solidFill>
                  <a:srgbClr val="FF3131"/>
                </a:solidFill>
                <a:latin typeface="Muli Bold"/>
              </a:rPr>
              <a:t>Didapatkan</a:t>
            </a:r>
            <a:r>
              <a:rPr lang="en-US" sz="3350" dirty="0">
                <a:solidFill>
                  <a:srgbClr val="FF3131"/>
                </a:solidFill>
                <a:latin typeface="Muli Bold"/>
              </a:rPr>
              <a:t> Model Random Forest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 yang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merupakan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struktur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pengembangan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dari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DT dan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memiliki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nilai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rata-rata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evaluasi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 yang </a:t>
            </a:r>
            <a:r>
              <a:rPr lang="en-US" sz="3350" dirty="0" err="1">
                <a:solidFill>
                  <a:srgbClr val="0E2C4B"/>
                </a:solidFill>
                <a:latin typeface="Muli Bold"/>
              </a:rPr>
              <a:t>tinggi</a:t>
            </a:r>
            <a:r>
              <a:rPr lang="en-US" sz="3350" dirty="0">
                <a:solidFill>
                  <a:srgbClr val="0E2C4B"/>
                </a:solidFill>
                <a:latin typeface="Muli Bold"/>
              </a:rPr>
              <a:t>.</a:t>
            </a:r>
          </a:p>
          <a:p>
            <a:pPr algn="just">
              <a:lnSpc>
                <a:spcPts val="4020"/>
              </a:lnSpc>
            </a:pPr>
            <a:endParaRPr lang="en-US" sz="3350" dirty="0">
              <a:solidFill>
                <a:srgbClr val="0E2C4B"/>
              </a:solidFill>
              <a:latin typeface="Mul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19510" y="920437"/>
            <a:ext cx="11258312" cy="91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Muli Ultra-Bold"/>
              </a:rPr>
              <a:t>Machine Learning Evaluation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696372" y="4708499"/>
            <a:ext cx="13317727" cy="882408"/>
            <a:chOff x="0" y="0"/>
            <a:chExt cx="3507550" cy="2324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7549" cy="232404"/>
            </a:xfrm>
            <a:custGeom>
              <a:avLst/>
              <a:gdLst/>
              <a:ahLst/>
              <a:cxnLst/>
              <a:rect l="l" t="t" r="r" b="b"/>
              <a:pathLst>
                <a:path w="3507549" h="232404">
                  <a:moveTo>
                    <a:pt x="0" y="0"/>
                  </a:moveTo>
                  <a:lnTo>
                    <a:pt x="3507549" y="0"/>
                  </a:lnTo>
                  <a:lnTo>
                    <a:pt x="3507549" y="232404"/>
                  </a:lnTo>
                  <a:lnTo>
                    <a:pt x="0" y="232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57E647-2C71-4BAB-619F-C49BA9BA1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26609"/>
              </p:ext>
            </p:extLst>
          </p:nvPr>
        </p:nvGraphicFramePr>
        <p:xfrm>
          <a:off x="2726089" y="2218394"/>
          <a:ext cx="13288004" cy="505870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95139">
                  <a:extLst>
                    <a:ext uri="{9D8B030D-6E8A-4147-A177-3AD203B41FA5}">
                      <a16:colId xmlns:a16="http://schemas.microsoft.com/office/drawing/2014/main" val="3965770862"/>
                    </a:ext>
                  </a:extLst>
                </a:gridCol>
                <a:gridCol w="2996963">
                  <a:extLst>
                    <a:ext uri="{9D8B030D-6E8A-4147-A177-3AD203B41FA5}">
                      <a16:colId xmlns:a16="http://schemas.microsoft.com/office/drawing/2014/main" val="1548444694"/>
                    </a:ext>
                  </a:extLst>
                </a:gridCol>
                <a:gridCol w="2798634">
                  <a:extLst>
                    <a:ext uri="{9D8B030D-6E8A-4147-A177-3AD203B41FA5}">
                      <a16:colId xmlns:a16="http://schemas.microsoft.com/office/drawing/2014/main" val="3235677830"/>
                    </a:ext>
                  </a:extLst>
                </a:gridCol>
                <a:gridCol w="2798634">
                  <a:extLst>
                    <a:ext uri="{9D8B030D-6E8A-4147-A177-3AD203B41FA5}">
                      <a16:colId xmlns:a16="http://schemas.microsoft.com/office/drawing/2014/main" val="868243967"/>
                    </a:ext>
                  </a:extLst>
                </a:gridCol>
                <a:gridCol w="2798634">
                  <a:extLst>
                    <a:ext uri="{9D8B030D-6E8A-4147-A177-3AD203B41FA5}">
                      <a16:colId xmlns:a16="http://schemas.microsoft.com/office/drawing/2014/main" val="439313401"/>
                    </a:ext>
                  </a:extLst>
                </a:gridCol>
              </a:tblGrid>
              <a:tr h="90086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b="1" u="none" strike="noStrike" dirty="0">
                          <a:effectLst/>
                        </a:rPr>
                        <a:t>Model</a:t>
                      </a:r>
                      <a:endParaRPr lang="en-ID" sz="4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b="1" u="none" strike="noStrike" dirty="0">
                          <a:effectLst/>
                        </a:rPr>
                        <a:t>Accuracy</a:t>
                      </a:r>
                      <a:endParaRPr lang="en-ID" sz="4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b="1" u="none" strike="noStrike" dirty="0">
                          <a:effectLst/>
                        </a:rPr>
                        <a:t>Precision</a:t>
                      </a:r>
                      <a:endParaRPr lang="en-ID" sz="4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b="1" u="none" strike="noStrike" dirty="0">
                          <a:effectLst/>
                        </a:rPr>
                        <a:t>Recall</a:t>
                      </a:r>
                      <a:endParaRPr lang="en-ID" sz="4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b="1" u="none" strike="noStrike" dirty="0">
                          <a:effectLst/>
                        </a:rPr>
                        <a:t>F1-Score</a:t>
                      </a:r>
                      <a:endParaRPr lang="en-ID" sz="4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799780"/>
                  </a:ext>
                </a:extLst>
              </a:tr>
              <a:tr h="83156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KNN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 dirty="0">
                          <a:effectLst/>
                        </a:rPr>
                        <a:t>0.72</a:t>
                      </a:r>
                      <a:endParaRPr lang="en-ID" sz="4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0.62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 dirty="0">
                          <a:effectLst/>
                        </a:rPr>
                        <a:t>0.72</a:t>
                      </a:r>
                      <a:endParaRPr lang="en-ID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 dirty="0">
                          <a:effectLst/>
                        </a:rPr>
                        <a:t>0.65</a:t>
                      </a:r>
                      <a:endParaRPr lang="en-ID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1252189"/>
                  </a:ext>
                </a:extLst>
              </a:tr>
              <a:tr h="83156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DT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 dirty="0">
                          <a:effectLst/>
                        </a:rPr>
                        <a:t>0.72</a:t>
                      </a:r>
                      <a:endParaRPr lang="en-ID" sz="4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 dirty="0">
                          <a:effectLst/>
                        </a:rPr>
                        <a:t>0.62</a:t>
                      </a:r>
                      <a:endParaRPr lang="en-ID" sz="4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0.72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0.65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49117721"/>
                  </a:ext>
                </a:extLst>
              </a:tr>
              <a:tr h="83156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RF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0.72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0.62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0.72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0.65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4074396"/>
                  </a:ext>
                </a:extLst>
              </a:tr>
              <a:tr h="83156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Gboost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0.70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0.61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0.70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0.62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5245528"/>
                  </a:ext>
                </a:extLst>
              </a:tr>
              <a:tr h="83156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NBC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0.66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0.44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>
                          <a:effectLst/>
                        </a:rPr>
                        <a:t>0.66</a:t>
                      </a:r>
                      <a:endParaRPr lang="en-ID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4000" u="none" strike="noStrike" dirty="0">
                          <a:effectLst/>
                        </a:rPr>
                        <a:t>0.53</a:t>
                      </a:r>
                      <a:endParaRPr lang="en-ID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07094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85019" y="533136"/>
            <a:ext cx="1500332" cy="726703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9830243"/>
            <a:ext cx="10299335" cy="456757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66" b="-107021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5692656" y="495482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78552" y="7726631"/>
            <a:ext cx="5099312" cy="1057174"/>
          </a:xfrm>
          <a:custGeom>
            <a:avLst/>
            <a:gdLst/>
            <a:ahLst/>
            <a:cxnLst/>
            <a:rect l="l" t="t" r="r" b="b"/>
            <a:pathLst>
              <a:path w="5099312" h="1057174">
                <a:moveTo>
                  <a:pt x="0" y="0"/>
                </a:moveTo>
                <a:lnTo>
                  <a:pt x="5099312" y="0"/>
                </a:lnTo>
                <a:lnTo>
                  <a:pt x="5099312" y="1057174"/>
                </a:lnTo>
                <a:lnTo>
                  <a:pt x="0" y="105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5007219" y="251362"/>
            <a:ext cx="13280781" cy="10035638"/>
          </a:xfrm>
          <a:custGeom>
            <a:avLst/>
            <a:gdLst/>
            <a:ahLst/>
            <a:cxnLst/>
            <a:rect l="l" t="t" r="r" b="b"/>
            <a:pathLst>
              <a:path w="13280781" h="10035638">
                <a:moveTo>
                  <a:pt x="0" y="0"/>
                </a:moveTo>
                <a:lnTo>
                  <a:pt x="13280781" y="0"/>
                </a:lnTo>
                <a:lnTo>
                  <a:pt x="13280781" y="10035638"/>
                </a:lnTo>
                <a:lnTo>
                  <a:pt x="0" y="10035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589022" y="3126056"/>
            <a:ext cx="4180911" cy="428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3150">
                <a:solidFill>
                  <a:srgbClr val="0E2C4B"/>
                </a:solidFill>
                <a:latin typeface="Muli Bold"/>
              </a:rPr>
              <a:t>Berdasarkan Hasil Confussion Matrix pada Model Random Forest, Terlihat nilai </a:t>
            </a:r>
            <a:r>
              <a:rPr lang="en-US" sz="3150">
                <a:solidFill>
                  <a:srgbClr val="EC8F3C"/>
                </a:solidFill>
                <a:latin typeface="Muli Bold"/>
              </a:rPr>
              <a:t>TP 910</a:t>
            </a:r>
            <a:r>
              <a:rPr lang="en-US" sz="3150">
                <a:solidFill>
                  <a:srgbClr val="0E2C4B"/>
                </a:solidFill>
                <a:latin typeface="Muli Bold"/>
              </a:rPr>
              <a:t>, dan </a:t>
            </a:r>
            <a:r>
              <a:rPr lang="en-US" sz="3150">
                <a:solidFill>
                  <a:srgbClr val="EC8F3C"/>
                </a:solidFill>
                <a:latin typeface="Muli Bold"/>
              </a:rPr>
              <a:t>FP 353</a:t>
            </a:r>
            <a:r>
              <a:rPr lang="en-US" sz="3150">
                <a:solidFill>
                  <a:srgbClr val="0E2C4B"/>
                </a:solidFill>
                <a:latin typeface="Muli Bold"/>
              </a:rPr>
              <a:t>. Kedua nilai ini digunakan untuk perhitungan </a:t>
            </a:r>
            <a:r>
              <a:rPr lang="en-US" sz="3150">
                <a:solidFill>
                  <a:srgbClr val="E7862A"/>
                </a:solidFill>
                <a:latin typeface="Muli Bold"/>
              </a:rPr>
              <a:t>precision Persawahan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183" y="1739512"/>
            <a:ext cx="401575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Ultra-Bold"/>
              </a:rPr>
              <a:t>Machine Learning Evaluation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524" y="1820079"/>
            <a:ext cx="7540033" cy="7667391"/>
            <a:chOff x="0" y="0"/>
            <a:chExt cx="10053377" cy="10223188"/>
          </a:xfrm>
        </p:grpSpPr>
        <p:sp>
          <p:nvSpPr>
            <p:cNvPr id="3" name="Freeform 3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grpSp>
        <p:nvGrpSpPr>
          <p:cNvPr id="6" name="Group 6"/>
          <p:cNvGrpSpPr/>
          <p:nvPr/>
        </p:nvGrpSpPr>
        <p:grpSpPr>
          <a:xfrm>
            <a:off x="4429085" y="6594161"/>
            <a:ext cx="825500" cy="825500"/>
            <a:chOff x="0" y="0"/>
            <a:chExt cx="1100667" cy="11006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 rot="-1251902">
            <a:off x="697190" y="71610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0" y="8862875"/>
            <a:ext cx="1038419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6" b="-27532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9144000" y="1288596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7560945" y="0"/>
                </a:moveTo>
                <a:lnTo>
                  <a:pt x="0" y="0"/>
                </a:lnTo>
                <a:lnTo>
                  <a:pt x="0" y="8229600"/>
                </a:lnTo>
                <a:lnTo>
                  <a:pt x="7560945" y="8229600"/>
                </a:lnTo>
                <a:lnTo>
                  <a:pt x="756094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539670" y="3293095"/>
            <a:ext cx="8604330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uli Ultra-Bold"/>
              </a:rPr>
              <a:t>05</a:t>
            </a:r>
          </a:p>
          <a:p>
            <a:pPr algn="ctr">
              <a:lnSpc>
                <a:spcPts val="5880"/>
              </a:lnSpc>
            </a:pPr>
            <a:r>
              <a:rPr lang="en-US" sz="4900">
                <a:solidFill>
                  <a:srgbClr val="F36825"/>
                </a:solidFill>
                <a:latin typeface="Muli Ultra-Bold"/>
              </a:rPr>
              <a:t> Simulation &amp; </a:t>
            </a:r>
          </a:p>
          <a:p>
            <a:pPr algn="ctr">
              <a:lnSpc>
                <a:spcPts val="5880"/>
              </a:lnSpc>
            </a:pPr>
            <a:r>
              <a:rPr lang="en-US" sz="4900">
                <a:solidFill>
                  <a:srgbClr val="F36825"/>
                </a:solidFill>
                <a:latin typeface="Muli Ultra-Bold"/>
              </a:rPr>
              <a:t>Recommendation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H="1">
            <a:off x="15692656" y="417442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780526" y="1876574"/>
            <a:ext cx="8961099" cy="7775565"/>
            <a:chOff x="0" y="-47625"/>
            <a:chExt cx="2360125" cy="2047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0125" cy="2000260"/>
            </a:xfrm>
            <a:custGeom>
              <a:avLst/>
              <a:gdLst/>
              <a:ahLst/>
              <a:cxnLst/>
              <a:rect l="l" t="t" r="r" b="b"/>
              <a:pathLst>
                <a:path w="2360125" h="2000260">
                  <a:moveTo>
                    <a:pt x="0" y="0"/>
                  </a:moveTo>
                  <a:lnTo>
                    <a:pt x="2360125" y="0"/>
                  </a:lnTo>
                  <a:lnTo>
                    <a:pt x="2360125" y="2000260"/>
                  </a:lnTo>
                  <a:lnTo>
                    <a:pt x="0" y="20002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17455" y="247650"/>
            <a:ext cx="1531413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>
                <a:solidFill>
                  <a:srgbClr val="000000"/>
                </a:solidFill>
                <a:latin typeface="Muli Ultra-Bold"/>
              </a:rPr>
              <a:t>Perhitungan Angka Stunting</a:t>
            </a:r>
          </a:p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latin typeface="Muli Ultra-Bold"/>
              </a:rPr>
              <a:t>di Tipologi Persawahan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16484" y="3162346"/>
            <a:ext cx="7841947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7"/>
              </a:lnSpc>
            </a:pPr>
            <a:r>
              <a:rPr lang="en-US" sz="3555" dirty="0" err="1">
                <a:solidFill>
                  <a:srgbClr val="0E2C4B"/>
                </a:solidFill>
                <a:latin typeface="Muli Bold"/>
              </a:rPr>
              <a:t>Sebelum</a:t>
            </a:r>
            <a:r>
              <a:rPr lang="en-US" sz="3555" dirty="0">
                <a:solidFill>
                  <a:srgbClr val="0E2C4B"/>
                </a:solidFill>
                <a:latin typeface="Muli Bold"/>
              </a:rPr>
              <a:t> Modelling</a:t>
            </a:r>
          </a:p>
          <a:p>
            <a:pPr algn="just">
              <a:lnSpc>
                <a:spcPts val="4267"/>
              </a:lnSpc>
            </a:pPr>
            <a:r>
              <a:rPr lang="en-US" sz="3555" dirty="0" err="1">
                <a:solidFill>
                  <a:srgbClr val="0E2C4B"/>
                </a:solidFill>
                <a:latin typeface="Muli"/>
              </a:rPr>
              <a:t>Asumsi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24,4% orang yang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terkena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Stunting*</a:t>
            </a:r>
          </a:p>
          <a:p>
            <a:pPr algn="just">
              <a:lnSpc>
                <a:spcPts val="4267"/>
              </a:lnSpc>
            </a:pPr>
            <a:endParaRPr lang="en-US" sz="3555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4267"/>
              </a:lnSpc>
            </a:pPr>
            <a:r>
              <a:rPr lang="en-US" sz="3555" dirty="0">
                <a:solidFill>
                  <a:srgbClr val="0E2C4B"/>
                </a:solidFill>
                <a:latin typeface="Muli Bold"/>
              </a:rPr>
              <a:t>Setelah Modelling </a:t>
            </a:r>
          </a:p>
          <a:p>
            <a:pPr algn="just">
              <a:lnSpc>
                <a:spcPts val="4267"/>
              </a:lnSpc>
            </a:pPr>
            <a:r>
              <a:rPr lang="en-US" sz="3555" dirty="0">
                <a:solidFill>
                  <a:srgbClr val="0E2C4B"/>
                </a:solidFill>
                <a:latin typeface="Muli"/>
              </a:rPr>
              <a:t>(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Presisi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persawahan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72%)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Asumsi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dilakukan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pelatihan UMKM dengan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keberhasilan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89,5%.**</a:t>
            </a:r>
          </a:p>
          <a:p>
            <a:pPr algn="just">
              <a:lnSpc>
                <a:spcPts val="4267"/>
              </a:lnSpc>
            </a:pPr>
            <a:endParaRPr lang="en-US" sz="3555" dirty="0">
              <a:solidFill>
                <a:srgbClr val="0E2C4B"/>
              </a:solidFill>
              <a:latin typeface="Mul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16484" y="8845054"/>
            <a:ext cx="4918716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Muli"/>
              </a:rPr>
              <a:t>Source :</a:t>
            </a:r>
          </a:p>
          <a:p>
            <a:pPr marL="345444" lvl="1" indent="-172722">
              <a:lnSpc>
                <a:spcPts val="224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Muli"/>
              </a:rPr>
              <a:t>*repository.unair.ac.id</a:t>
            </a:r>
          </a:p>
          <a:p>
            <a:pPr marL="345444" lvl="1" indent="-172722">
              <a:lnSpc>
                <a:spcPts val="224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Muli"/>
              </a:rPr>
              <a:t>**kemenparekraf.go.id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15521" y="2164326"/>
            <a:ext cx="483822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Ultra-Bold"/>
              </a:rPr>
              <a:t>ANGKA STUNTING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07960E04-1E6F-2004-23EB-DD516ACDD6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89099"/>
              </p:ext>
            </p:extLst>
          </p:nvPr>
        </p:nvGraphicFramePr>
        <p:xfrm>
          <a:off x="951367" y="2815490"/>
          <a:ext cx="8421233" cy="6595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9144001" y="8801101"/>
            <a:ext cx="9144000" cy="1485900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10508" r="-15750" b="-270225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4"/>
          <p:cNvSpPr/>
          <p:nvPr/>
        </p:nvSpPr>
        <p:spPr>
          <a:xfrm flipH="1">
            <a:off x="15692656" y="495482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7603882" y="3580516"/>
            <a:ext cx="3116953" cy="2645151"/>
            <a:chOff x="0" y="0"/>
            <a:chExt cx="812800" cy="6897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89769"/>
            </a:xfrm>
            <a:custGeom>
              <a:avLst/>
              <a:gdLst/>
              <a:ahLst/>
              <a:cxnLst/>
              <a:rect l="l" t="t" r="r" b="b"/>
              <a:pathLst>
                <a:path w="812800" h="689769">
                  <a:moveTo>
                    <a:pt x="812800" y="3448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86569"/>
                  </a:lnTo>
                  <a:lnTo>
                    <a:pt x="406400" y="486569"/>
                  </a:lnTo>
                  <a:lnTo>
                    <a:pt x="406400" y="689769"/>
                  </a:lnTo>
                  <a:lnTo>
                    <a:pt x="812800" y="344885"/>
                  </a:lnTo>
                  <a:close/>
                </a:path>
              </a:pathLst>
            </a:custGeom>
            <a:solidFill>
              <a:srgbClr val="00C4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62197" y="3540671"/>
            <a:ext cx="4950056" cy="2684996"/>
            <a:chOff x="0" y="0"/>
            <a:chExt cx="1303718" cy="7071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3718" cy="707159"/>
            </a:xfrm>
            <a:custGeom>
              <a:avLst/>
              <a:gdLst/>
              <a:ahLst/>
              <a:cxnLst/>
              <a:rect l="l" t="t" r="r" b="b"/>
              <a:pathLst>
                <a:path w="1303718" h="707159">
                  <a:moveTo>
                    <a:pt x="0" y="0"/>
                  </a:moveTo>
                  <a:lnTo>
                    <a:pt x="1303718" y="0"/>
                  </a:lnTo>
                  <a:lnTo>
                    <a:pt x="1303718" y="707159"/>
                  </a:lnTo>
                  <a:lnTo>
                    <a:pt x="0" y="707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9524" y="7213457"/>
            <a:ext cx="14476475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750" dirty="0" err="1">
                <a:latin typeface="Muli Bold"/>
              </a:rPr>
              <a:t>Penurunan</a:t>
            </a:r>
            <a:r>
              <a:rPr lang="en-US" sz="3750" dirty="0">
                <a:latin typeface="Muli Bold"/>
              </a:rPr>
              <a:t> Angka Stunting </a:t>
            </a:r>
            <a:r>
              <a:rPr lang="en-US" sz="3750" dirty="0" err="1">
                <a:solidFill>
                  <a:srgbClr val="F36825"/>
                </a:solidFill>
                <a:latin typeface="Muli Bold"/>
              </a:rPr>
              <a:t>Tipologi</a:t>
            </a:r>
            <a:r>
              <a:rPr lang="en-US" sz="3750" dirty="0">
                <a:solidFill>
                  <a:srgbClr val="F36825"/>
                </a:solidFill>
                <a:latin typeface="Muli Bold"/>
              </a:rPr>
              <a:t> Sawah </a:t>
            </a:r>
            <a:r>
              <a:rPr lang="en-US" sz="3750" dirty="0">
                <a:latin typeface="Muli Bold"/>
              </a:rPr>
              <a:t>di </a:t>
            </a:r>
            <a:r>
              <a:rPr lang="en-US" sz="3750" dirty="0" err="1">
                <a:latin typeface="Muli Bold"/>
              </a:rPr>
              <a:t>Jawa</a:t>
            </a:r>
            <a:r>
              <a:rPr lang="en-US" sz="3750" dirty="0">
                <a:latin typeface="Muli Bold"/>
              </a:rPr>
              <a:t> Barat dengan</a:t>
            </a:r>
            <a:r>
              <a:rPr lang="en-US" sz="3750" dirty="0">
                <a:solidFill>
                  <a:srgbClr val="F36825"/>
                </a:solidFill>
                <a:latin typeface="Muli Bold"/>
              </a:rPr>
              <a:t> </a:t>
            </a:r>
            <a:r>
              <a:rPr lang="en-US" sz="3750" dirty="0" err="1">
                <a:latin typeface="Muli Bold"/>
              </a:rPr>
              <a:t>asumsi</a:t>
            </a:r>
            <a:r>
              <a:rPr lang="en-US" sz="3750" dirty="0">
                <a:latin typeface="Muli Bold"/>
              </a:rPr>
              <a:t> </a:t>
            </a:r>
            <a:r>
              <a:rPr lang="en-US" sz="3750" dirty="0" err="1">
                <a:latin typeface="Muli Bold"/>
              </a:rPr>
              <a:t>keberhasilan</a:t>
            </a:r>
            <a:r>
              <a:rPr lang="en-US" sz="3750" dirty="0">
                <a:latin typeface="Muli Bold"/>
              </a:rPr>
              <a:t> Pelatihan 89,5%</a:t>
            </a:r>
          </a:p>
          <a:p>
            <a:pPr algn="just">
              <a:lnSpc>
                <a:spcPts val="4500"/>
              </a:lnSpc>
            </a:pPr>
            <a:endParaRPr lang="en-US" sz="3750" dirty="0">
              <a:solidFill>
                <a:srgbClr val="F36825"/>
              </a:solidFill>
              <a:latin typeface="Muli Bold"/>
            </a:endParaRPr>
          </a:p>
          <a:p>
            <a:pPr algn="just">
              <a:lnSpc>
                <a:spcPts val="3660"/>
              </a:lnSpc>
            </a:pPr>
            <a:r>
              <a:rPr lang="en-US" sz="3050" dirty="0">
                <a:solidFill>
                  <a:srgbClr val="000000"/>
                </a:solidFill>
                <a:latin typeface="Muli Bold Italics"/>
              </a:rPr>
              <a:t>Source: *</a:t>
            </a:r>
            <a:r>
              <a:rPr lang="en-US" sz="3200" dirty="0">
                <a:solidFill>
                  <a:srgbClr val="000000"/>
                </a:solidFill>
                <a:latin typeface="Muli"/>
              </a:rPr>
              <a:t>kemenparekraf.go.id</a:t>
            </a:r>
            <a:endParaRPr lang="en-US" sz="3050" dirty="0">
              <a:solidFill>
                <a:srgbClr val="000000"/>
              </a:solidFill>
              <a:latin typeface="Muli Bold Italics"/>
            </a:endParaRPr>
          </a:p>
          <a:p>
            <a:pPr algn="just">
              <a:lnSpc>
                <a:spcPts val="4500"/>
              </a:lnSpc>
            </a:pPr>
            <a:endParaRPr lang="en-US" sz="3050" dirty="0">
              <a:solidFill>
                <a:srgbClr val="000000"/>
              </a:solidFill>
              <a:latin typeface="Muli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50985" y="1028700"/>
            <a:ext cx="10155615" cy="1905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dirty="0" err="1">
                <a:solidFill>
                  <a:srgbClr val="000000"/>
                </a:solidFill>
                <a:latin typeface="Muli Bold"/>
              </a:rPr>
              <a:t>Penurunan</a:t>
            </a:r>
            <a:r>
              <a:rPr lang="en-US" sz="6300" dirty="0">
                <a:solidFill>
                  <a:srgbClr val="000000"/>
                </a:solidFill>
                <a:latin typeface="Muli Bold"/>
              </a:rPr>
              <a:t> Angka </a:t>
            </a:r>
          </a:p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6300" dirty="0">
                <a:solidFill>
                  <a:srgbClr val="000000"/>
                </a:solidFill>
                <a:latin typeface="Muli Bold"/>
              </a:rPr>
              <a:t>STUNTING </a:t>
            </a:r>
            <a:r>
              <a:rPr lang="en-US" sz="6300" dirty="0" err="1">
                <a:solidFill>
                  <a:srgbClr val="000000"/>
                </a:solidFill>
                <a:latin typeface="Muli Bold"/>
              </a:rPr>
              <a:t>Persawahan</a:t>
            </a:r>
            <a:endParaRPr lang="en-US" sz="6300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83122" y="3580516"/>
            <a:ext cx="4950056" cy="185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38"/>
              </a:lnSpc>
              <a:spcBef>
                <a:spcPct val="0"/>
              </a:spcBef>
            </a:pPr>
            <a:r>
              <a:rPr lang="en-US" sz="12198" dirty="0">
                <a:solidFill>
                  <a:srgbClr val="000000"/>
                </a:solidFill>
                <a:latin typeface="Muli Bold"/>
              </a:rPr>
              <a:t>24,4%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5394" y="5437891"/>
            <a:ext cx="371098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sz="3350">
                <a:solidFill>
                  <a:srgbClr val="FF3131"/>
                </a:solidFill>
                <a:latin typeface="Muli Bold"/>
              </a:rPr>
              <a:t>Awal Stunting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12465" y="3540671"/>
            <a:ext cx="4950056" cy="2684996"/>
            <a:chOff x="0" y="0"/>
            <a:chExt cx="1303718" cy="7071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03718" cy="707159"/>
            </a:xfrm>
            <a:custGeom>
              <a:avLst/>
              <a:gdLst/>
              <a:ahLst/>
              <a:cxnLst/>
              <a:rect l="l" t="t" r="r" b="b"/>
              <a:pathLst>
                <a:path w="1303718" h="707159">
                  <a:moveTo>
                    <a:pt x="0" y="0"/>
                  </a:moveTo>
                  <a:lnTo>
                    <a:pt x="1303718" y="0"/>
                  </a:lnTo>
                  <a:lnTo>
                    <a:pt x="1303718" y="707159"/>
                  </a:lnTo>
                  <a:lnTo>
                    <a:pt x="0" y="707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512464" y="3540671"/>
            <a:ext cx="4803535" cy="185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38"/>
              </a:lnSpc>
              <a:spcBef>
                <a:spcPct val="0"/>
              </a:spcBef>
            </a:pPr>
            <a:r>
              <a:rPr lang="en-US" sz="12198" dirty="0">
                <a:solidFill>
                  <a:srgbClr val="000000"/>
                </a:solidFill>
                <a:latin typeface="Muli Bold"/>
              </a:rPr>
              <a:t>1,84%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0743" y="5398046"/>
            <a:ext cx="371098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sz="3350">
                <a:solidFill>
                  <a:srgbClr val="FF3131"/>
                </a:solidFill>
                <a:latin typeface="Muli Bold"/>
              </a:rPr>
              <a:t>Setelah Pelatihan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8470220"/>
            <a:ext cx="3852859" cy="1816780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712" r="2" b="-19420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5692656" y="495482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072380" y="2860451"/>
            <a:ext cx="8050460" cy="7426549"/>
          </a:xfrm>
          <a:custGeom>
            <a:avLst/>
            <a:gdLst/>
            <a:ahLst/>
            <a:cxnLst/>
            <a:rect l="l" t="t" r="r" b="b"/>
            <a:pathLst>
              <a:path w="8050460" h="7426549">
                <a:moveTo>
                  <a:pt x="0" y="0"/>
                </a:moveTo>
                <a:lnTo>
                  <a:pt x="8050459" y="0"/>
                </a:lnTo>
                <a:lnTo>
                  <a:pt x="8050459" y="7426549"/>
                </a:lnTo>
                <a:lnTo>
                  <a:pt x="0" y="742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556391" y="2850926"/>
            <a:ext cx="8515988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226" lvl="1" indent="-415613" algn="just">
              <a:lnSpc>
                <a:spcPts val="4620"/>
              </a:lnSpc>
              <a:buFont typeface="Arial"/>
              <a:buChar char="•"/>
            </a:pPr>
            <a:r>
              <a:rPr lang="en-US" sz="3850">
                <a:solidFill>
                  <a:srgbClr val="000000"/>
                </a:solidFill>
                <a:latin typeface="Muli Bold"/>
              </a:rPr>
              <a:t>Memberikan Pelatihan kepada UMKM</a:t>
            </a:r>
            <a:r>
              <a:rPr lang="en-US" sz="3850">
                <a:solidFill>
                  <a:srgbClr val="000000"/>
                </a:solidFill>
                <a:latin typeface="Muli"/>
              </a:rPr>
              <a:t> pada Desa/Kelurahan di Jawa Barat yang memiliki Tipologi Persawahan dapat </a:t>
            </a:r>
            <a:r>
              <a:rPr lang="en-US" sz="3850">
                <a:solidFill>
                  <a:srgbClr val="000000"/>
                </a:solidFill>
                <a:latin typeface="Muli Bold"/>
              </a:rPr>
              <a:t>menurunkan angka STUNTING  keluarga PraSejahtera dari 441.201 ke 33.358</a:t>
            </a:r>
          </a:p>
          <a:p>
            <a:pPr algn="just">
              <a:lnSpc>
                <a:spcPts val="4620"/>
              </a:lnSpc>
            </a:pPr>
            <a:endParaRPr lang="en-US" sz="3850">
              <a:solidFill>
                <a:srgbClr val="000000"/>
              </a:solidFill>
              <a:latin typeface="Muli Bold"/>
            </a:endParaRPr>
          </a:p>
          <a:p>
            <a:pPr marL="831226" lvl="1" indent="-415613" algn="just">
              <a:lnSpc>
                <a:spcPts val="4620"/>
              </a:lnSpc>
              <a:buFont typeface="Arial"/>
              <a:buChar char="•"/>
            </a:pPr>
            <a:r>
              <a:rPr lang="en-US" sz="3850">
                <a:solidFill>
                  <a:srgbClr val="000000"/>
                </a:solidFill>
                <a:latin typeface="Muli"/>
              </a:rPr>
              <a:t>Mulai </a:t>
            </a:r>
            <a:r>
              <a:rPr lang="en-US" sz="3850">
                <a:solidFill>
                  <a:srgbClr val="000000"/>
                </a:solidFill>
                <a:latin typeface="Muli Bold"/>
              </a:rPr>
              <a:t>memanfaatkan industri produk</a:t>
            </a:r>
            <a:r>
              <a:rPr lang="en-US" sz="3850">
                <a:solidFill>
                  <a:srgbClr val="000000"/>
                </a:solidFill>
                <a:latin typeface="Muli"/>
              </a:rPr>
              <a:t> agar tercapainya </a:t>
            </a:r>
            <a:r>
              <a:rPr lang="en-US" sz="3850">
                <a:solidFill>
                  <a:srgbClr val="000000"/>
                </a:solidFill>
                <a:latin typeface="Muli Bold"/>
              </a:rPr>
              <a:t>sejahtera 3 plus</a:t>
            </a:r>
            <a:r>
              <a:rPr lang="en-US" sz="3850">
                <a:solidFill>
                  <a:srgbClr val="000000"/>
                </a:solidFill>
                <a:latin typeface="Muli"/>
              </a:rPr>
              <a:t> di Jawa Barat</a:t>
            </a:r>
          </a:p>
          <a:p>
            <a:pPr algn="just">
              <a:lnSpc>
                <a:spcPts val="4620"/>
              </a:lnSpc>
            </a:pPr>
            <a:endParaRPr lang="en-US" sz="3850">
              <a:solidFill>
                <a:srgbClr val="000000"/>
              </a:solidFill>
              <a:latin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711012"/>
            <a:ext cx="669452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Muli Bold"/>
              </a:rPr>
              <a:t>Recommendation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 rot="-1251902">
            <a:off x="697190" y="71610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117113" y="3006366"/>
            <a:ext cx="5865238" cy="4403993"/>
            <a:chOff x="0" y="0"/>
            <a:chExt cx="84569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t="-121184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470350" y="7886469"/>
            <a:ext cx="1799450" cy="2400532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5" t="-3" r="-488186" b="-122658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15" name="Group 15"/>
          <p:cNvGrpSpPr/>
          <p:nvPr/>
        </p:nvGrpSpPr>
        <p:grpSpPr>
          <a:xfrm>
            <a:off x="5092076" y="7410359"/>
            <a:ext cx="8085647" cy="2535970"/>
            <a:chOff x="0" y="0"/>
            <a:chExt cx="10780863" cy="33812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0780863" cy="88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0"/>
                </a:lnSpc>
              </a:pPr>
              <a:r>
                <a:rPr lang="en-US" sz="4350">
                  <a:solidFill>
                    <a:srgbClr val="0E2C4B"/>
                  </a:solidFill>
                  <a:latin typeface="Muli Ultra-Bold"/>
                </a:rPr>
                <a:t>Yudhi Ahmadi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928150"/>
              <a:ext cx="10780863" cy="460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8862875"/>
            <a:ext cx="1038419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6" b="-275321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19" name="Group 19"/>
          <p:cNvGrpSpPr/>
          <p:nvPr/>
        </p:nvGrpSpPr>
        <p:grpSpPr>
          <a:xfrm>
            <a:off x="4814600" y="1028700"/>
            <a:ext cx="8470263" cy="3166928"/>
            <a:chOff x="0" y="0"/>
            <a:chExt cx="11293684" cy="422257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129368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80"/>
                </a:lnSpc>
              </a:pPr>
              <a:r>
                <a:rPr lang="en-US" sz="7900">
                  <a:solidFill>
                    <a:srgbClr val="F36825"/>
                  </a:solidFill>
                  <a:latin typeface="Muli Ultra-Bold"/>
                </a:rPr>
                <a:t>Data Scientist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747872"/>
              <a:ext cx="11293684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537801" y="2768311"/>
            <a:ext cx="4721499" cy="4880102"/>
          </a:xfrm>
          <a:custGeom>
            <a:avLst/>
            <a:gdLst/>
            <a:ahLst/>
            <a:cxnLst/>
            <a:rect l="l" t="t" r="r" b="b"/>
            <a:pathLst>
              <a:path w="4721499" h="4880102">
                <a:moveTo>
                  <a:pt x="0" y="0"/>
                </a:moveTo>
                <a:lnTo>
                  <a:pt x="4721499" y="0"/>
                </a:lnTo>
                <a:lnTo>
                  <a:pt x="4721499" y="4880102"/>
                </a:lnTo>
                <a:lnTo>
                  <a:pt x="0" y="488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 flipH="1">
            <a:off x="843164" y="2768311"/>
            <a:ext cx="4721499" cy="4880102"/>
          </a:xfrm>
          <a:custGeom>
            <a:avLst/>
            <a:gdLst/>
            <a:ahLst/>
            <a:cxnLst/>
            <a:rect l="l" t="t" r="r" b="b"/>
            <a:pathLst>
              <a:path w="4721499" h="4880102">
                <a:moveTo>
                  <a:pt x="4721499" y="0"/>
                </a:moveTo>
                <a:lnTo>
                  <a:pt x="0" y="0"/>
                </a:lnTo>
                <a:lnTo>
                  <a:pt x="0" y="4880102"/>
                </a:lnTo>
                <a:lnTo>
                  <a:pt x="4721499" y="4880102"/>
                </a:lnTo>
                <a:lnTo>
                  <a:pt x="47214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956C99-71F6-0166-4770-AF94130A7D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3379131" y="5697655"/>
            <a:ext cx="2628231" cy="2635783"/>
          </a:xfrm>
          <a:custGeom>
            <a:avLst/>
            <a:gdLst/>
            <a:ahLst/>
            <a:cxn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4684722" y="2959961"/>
            <a:ext cx="8918556" cy="4367078"/>
            <a:chOff x="0" y="0"/>
            <a:chExt cx="11891408" cy="582277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891408" cy="320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79"/>
                </a:lnSpc>
              </a:pPr>
              <a:r>
                <a:rPr lang="en-US" sz="7899">
                  <a:solidFill>
                    <a:srgbClr val="0E2C4B"/>
                  </a:solidFill>
                  <a:latin typeface="Muli Ultra-Bold"/>
                </a:rPr>
                <a:t>Thank You! </a:t>
              </a:r>
            </a:p>
            <a:p>
              <a:pPr algn="ctr">
                <a:lnSpc>
                  <a:spcPts val="9480"/>
                </a:lnSpc>
              </a:pPr>
              <a:r>
                <a:rPr lang="en-US" sz="7900">
                  <a:solidFill>
                    <a:srgbClr val="0E2C4B"/>
                  </a:solidFill>
                  <a:latin typeface="Muli Ultra-Bold"/>
                </a:rPr>
                <a:t>Ada Pertanyaan 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348072"/>
              <a:ext cx="118914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E2C4B"/>
                  </a:solidFill>
                  <a:latin typeface="Muli Semi-Bold"/>
                </a:rPr>
                <a:t>Linkedin : Yudhi Ahmadi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1251902">
            <a:off x="2297276" y="1924267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93142" y="5831890"/>
            <a:ext cx="3698934" cy="1283838"/>
          </a:xfrm>
          <a:custGeom>
            <a:avLst/>
            <a:gdLst/>
            <a:ahLst/>
            <a:cxnLst/>
            <a:rect l="l" t="t" r="r" b="b"/>
            <a:pathLst>
              <a:path w="3698934" h="1283838">
                <a:moveTo>
                  <a:pt x="3698934" y="0"/>
                </a:moveTo>
                <a:lnTo>
                  <a:pt x="0" y="0"/>
                </a:lnTo>
                <a:lnTo>
                  <a:pt x="0" y="1283838"/>
                </a:lnTo>
                <a:lnTo>
                  <a:pt x="3698934" y="1283838"/>
                </a:lnTo>
                <a:lnTo>
                  <a:pt x="3698934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4756374" y="6933747"/>
            <a:ext cx="217634" cy="146330"/>
            <a:chOff x="0" y="0"/>
            <a:chExt cx="1930400" cy="1297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 rot="-1251902">
            <a:off x="4000402" y="97528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0" y="8862875"/>
            <a:ext cx="1038419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6" b="-27532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0957054" y="3927718"/>
            <a:ext cx="6939692" cy="6359282"/>
          </a:xfrm>
          <a:custGeom>
            <a:avLst/>
            <a:gdLst/>
            <a:ahLst/>
            <a:cxnLst/>
            <a:rect l="l" t="t" r="r" b="b"/>
            <a:pathLst>
              <a:path w="6939692" h="6359282">
                <a:moveTo>
                  <a:pt x="0" y="0"/>
                </a:moveTo>
                <a:lnTo>
                  <a:pt x="6939692" y="0"/>
                </a:lnTo>
                <a:lnTo>
                  <a:pt x="6939692" y="6359282"/>
                </a:lnTo>
                <a:lnTo>
                  <a:pt x="0" y="635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956659" y="3726270"/>
            <a:ext cx="8604330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499">
                <a:solidFill>
                  <a:srgbClr val="000000"/>
                </a:solidFill>
                <a:latin typeface="Muli Bold"/>
              </a:rPr>
              <a:t>Perhitungan STUNTING</a:t>
            </a:r>
          </a:p>
        </p:txBody>
      </p:sp>
      <p:sp>
        <p:nvSpPr>
          <p:cNvPr id="9" name="Freeform 9"/>
          <p:cNvSpPr/>
          <p:nvPr/>
        </p:nvSpPr>
        <p:spPr>
          <a:xfrm>
            <a:off x="15619025" y="0"/>
            <a:ext cx="2668976" cy="1547777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6"/>
                </a:lnTo>
                <a:lnTo>
                  <a:pt x="0" y="534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1" t="-245336" r="-296566"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170368" y="463048"/>
            <a:ext cx="1452141" cy="569988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0" y="9830243"/>
            <a:ext cx="10299335" cy="456757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66" b="-107021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5692656" y="495482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5007219" y="251362"/>
            <a:ext cx="13280781" cy="10035638"/>
          </a:xfrm>
          <a:custGeom>
            <a:avLst/>
            <a:gdLst/>
            <a:ahLst/>
            <a:cxnLst/>
            <a:rect l="l" t="t" r="r" b="b"/>
            <a:pathLst>
              <a:path w="13280781" h="10035638">
                <a:moveTo>
                  <a:pt x="0" y="0"/>
                </a:moveTo>
                <a:lnTo>
                  <a:pt x="13280781" y="0"/>
                </a:lnTo>
                <a:lnTo>
                  <a:pt x="13280781" y="10035638"/>
                </a:lnTo>
                <a:lnTo>
                  <a:pt x="0" y="10035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558128" y="1644738"/>
            <a:ext cx="427528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100" dirty="0">
                <a:solidFill>
                  <a:srgbClr val="000000"/>
                </a:solidFill>
                <a:latin typeface="Muli Ultra-Bold"/>
              </a:rPr>
              <a:t>Precision </a:t>
            </a:r>
            <a:r>
              <a:rPr lang="en-US" sz="5100" dirty="0" err="1">
                <a:solidFill>
                  <a:srgbClr val="000000"/>
                </a:solidFill>
                <a:latin typeface="Muli Ultra-Bold"/>
              </a:rPr>
              <a:t>Persawahan</a:t>
            </a:r>
            <a:endParaRPr lang="en-US" sz="5100" dirty="0">
              <a:solidFill>
                <a:srgbClr val="000000"/>
              </a:solidFill>
              <a:latin typeface="Muli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477" y="3604444"/>
            <a:ext cx="462695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4129" lvl="1" indent="-452065" algn="just">
              <a:lnSpc>
                <a:spcPts val="5025"/>
              </a:lnSpc>
              <a:buFont typeface="Arial"/>
              <a:buChar char="•"/>
            </a:pPr>
            <a:r>
              <a:rPr lang="en-US" sz="4187" dirty="0">
                <a:solidFill>
                  <a:srgbClr val="0E2C4B"/>
                </a:solidFill>
                <a:latin typeface="Muli Ultra-Bold"/>
              </a:rPr>
              <a:t>TP = 910</a:t>
            </a:r>
          </a:p>
          <a:p>
            <a:pPr marL="904129" lvl="1" indent="-452065" algn="just">
              <a:lnSpc>
                <a:spcPts val="5025"/>
              </a:lnSpc>
              <a:buFont typeface="Arial"/>
              <a:buChar char="•"/>
            </a:pPr>
            <a:r>
              <a:rPr lang="en-US" sz="4187" dirty="0">
                <a:solidFill>
                  <a:srgbClr val="0E2C4B"/>
                </a:solidFill>
                <a:latin typeface="Muli Ultra-Bold"/>
              </a:rPr>
              <a:t>FP = 353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497" y="5073918"/>
            <a:ext cx="439068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987" dirty="0">
                <a:solidFill>
                  <a:srgbClr val="0E2C4B"/>
                </a:solidFill>
                <a:latin typeface="Muli Ultra-Bold"/>
              </a:rPr>
              <a:t>Precision = TP/(TP+FP)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497" y="5827119"/>
            <a:ext cx="425193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987">
                <a:solidFill>
                  <a:srgbClr val="0E2C4B"/>
                </a:solidFill>
                <a:latin typeface="Muli Ultra-Bold"/>
              </a:rPr>
              <a:t>Precision = 0.72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260" y="6579594"/>
            <a:ext cx="4293157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987">
                <a:solidFill>
                  <a:srgbClr val="0E2C4B"/>
                </a:solidFill>
                <a:latin typeface="Muli Ultra-Bold"/>
              </a:rPr>
              <a:t>Berdasarkan perhitungan, maka </a:t>
            </a:r>
          </a:p>
          <a:p>
            <a:pPr algn="just">
              <a:lnSpc>
                <a:spcPts val="3585"/>
              </a:lnSpc>
            </a:pPr>
            <a:r>
              <a:rPr lang="en-US" sz="2987">
                <a:solidFill>
                  <a:srgbClr val="E7862A"/>
                </a:solidFill>
                <a:latin typeface="Muli Ultra-Bold"/>
              </a:rPr>
              <a:t>precision perindustrian sebesar 72%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H="1">
            <a:off x="15692656" y="417442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780526" y="1876574"/>
            <a:ext cx="8961099" cy="7775565"/>
            <a:chOff x="0" y="-47625"/>
            <a:chExt cx="2360125" cy="2047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0125" cy="2000260"/>
            </a:xfrm>
            <a:custGeom>
              <a:avLst/>
              <a:gdLst/>
              <a:ahLst/>
              <a:cxnLst/>
              <a:rect l="l" t="t" r="r" b="b"/>
              <a:pathLst>
                <a:path w="2360125" h="2000260">
                  <a:moveTo>
                    <a:pt x="0" y="0"/>
                  </a:moveTo>
                  <a:lnTo>
                    <a:pt x="2360125" y="0"/>
                  </a:lnTo>
                  <a:lnTo>
                    <a:pt x="2360125" y="2000260"/>
                  </a:lnTo>
                  <a:lnTo>
                    <a:pt x="0" y="20002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17455" y="247650"/>
            <a:ext cx="1531413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>
                <a:solidFill>
                  <a:srgbClr val="000000"/>
                </a:solidFill>
                <a:latin typeface="Muli Ultra-Bold"/>
              </a:rPr>
              <a:t>Perhitungan Angka Stunting</a:t>
            </a:r>
          </a:p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latin typeface="Muli Ultra-Bold"/>
              </a:rPr>
              <a:t>di Tipologi Persawahan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16484" y="3162346"/>
            <a:ext cx="7841947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7"/>
              </a:lnSpc>
            </a:pPr>
            <a:r>
              <a:rPr lang="en-US" sz="3555" dirty="0" err="1">
                <a:solidFill>
                  <a:srgbClr val="0E2C4B"/>
                </a:solidFill>
                <a:latin typeface="Muli Bold"/>
              </a:rPr>
              <a:t>Sebelum</a:t>
            </a:r>
            <a:r>
              <a:rPr lang="en-US" sz="3555" dirty="0">
                <a:solidFill>
                  <a:srgbClr val="0E2C4B"/>
                </a:solidFill>
                <a:latin typeface="Muli Bold"/>
              </a:rPr>
              <a:t> Modelling</a:t>
            </a:r>
          </a:p>
          <a:p>
            <a:pPr algn="just">
              <a:lnSpc>
                <a:spcPts val="4267"/>
              </a:lnSpc>
            </a:pPr>
            <a:r>
              <a:rPr lang="en-US" sz="3555" dirty="0" err="1">
                <a:solidFill>
                  <a:srgbClr val="0E2C4B"/>
                </a:solidFill>
                <a:latin typeface="Muli"/>
              </a:rPr>
              <a:t>Asumsi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24,4% orang yang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terkena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Stunting*</a:t>
            </a:r>
          </a:p>
          <a:p>
            <a:pPr algn="just">
              <a:lnSpc>
                <a:spcPts val="4267"/>
              </a:lnSpc>
            </a:pPr>
            <a:endParaRPr lang="en-US" sz="3555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4267"/>
              </a:lnSpc>
            </a:pPr>
            <a:r>
              <a:rPr lang="en-US" sz="3555" dirty="0">
                <a:solidFill>
                  <a:srgbClr val="0E2C4B"/>
                </a:solidFill>
                <a:latin typeface="Muli Bold"/>
              </a:rPr>
              <a:t>Setelah Modelling </a:t>
            </a:r>
          </a:p>
          <a:p>
            <a:pPr algn="just">
              <a:lnSpc>
                <a:spcPts val="4267"/>
              </a:lnSpc>
            </a:pPr>
            <a:r>
              <a:rPr lang="en-US" sz="3555" dirty="0">
                <a:solidFill>
                  <a:srgbClr val="0E2C4B"/>
                </a:solidFill>
                <a:latin typeface="Muli"/>
              </a:rPr>
              <a:t>(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Presisi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persawahan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72%)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Asumsi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dilakukan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pelatihan UMKM dengan </a:t>
            </a:r>
            <a:r>
              <a:rPr lang="en-US" sz="3555" dirty="0" err="1">
                <a:solidFill>
                  <a:srgbClr val="0E2C4B"/>
                </a:solidFill>
                <a:latin typeface="Muli"/>
              </a:rPr>
              <a:t>keberhasilan</a:t>
            </a:r>
            <a:r>
              <a:rPr lang="en-US" sz="3555" dirty="0">
                <a:solidFill>
                  <a:srgbClr val="0E2C4B"/>
                </a:solidFill>
                <a:latin typeface="Muli"/>
              </a:rPr>
              <a:t> 89,5%.**</a:t>
            </a:r>
          </a:p>
          <a:p>
            <a:pPr algn="just">
              <a:lnSpc>
                <a:spcPts val="4267"/>
              </a:lnSpc>
            </a:pPr>
            <a:endParaRPr lang="en-US" sz="3555" dirty="0">
              <a:solidFill>
                <a:srgbClr val="0E2C4B"/>
              </a:solidFill>
              <a:latin typeface="Mul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16484" y="8845054"/>
            <a:ext cx="4918716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Muli"/>
              </a:rPr>
              <a:t>Source :</a:t>
            </a:r>
          </a:p>
          <a:p>
            <a:pPr marL="345444" lvl="1" indent="-172722">
              <a:lnSpc>
                <a:spcPts val="224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Muli"/>
              </a:rPr>
              <a:t>*repository.unair.ac.id</a:t>
            </a:r>
          </a:p>
          <a:p>
            <a:pPr marL="345444" lvl="1" indent="-172722">
              <a:lnSpc>
                <a:spcPts val="224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Muli"/>
              </a:rPr>
              <a:t>**kemenparekraf.go.id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15521" y="2164326"/>
            <a:ext cx="483822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Ultra-Bold"/>
              </a:rPr>
              <a:t>ANGKA STUNTING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07960E04-1E6F-2004-23EB-DD516ACDD622}"/>
              </a:ext>
            </a:extLst>
          </p:cNvPr>
          <p:cNvGraphicFramePr>
            <a:graphicFrameLocks/>
          </p:cNvGraphicFramePr>
          <p:nvPr/>
        </p:nvGraphicFramePr>
        <p:xfrm>
          <a:off x="951367" y="2815490"/>
          <a:ext cx="8421233" cy="6595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935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H="1">
            <a:off x="15692656" y="0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8993018" y="2387721"/>
            <a:ext cx="9149854" cy="7632761"/>
            <a:chOff x="0" y="0"/>
            <a:chExt cx="2409838" cy="2010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838" cy="2010274"/>
            </a:xfrm>
            <a:custGeom>
              <a:avLst/>
              <a:gdLst/>
              <a:ahLst/>
              <a:cxnLst/>
              <a:rect l="l" t="t" r="r" b="b"/>
              <a:pathLst>
                <a:path w="2409838" h="2010274">
                  <a:moveTo>
                    <a:pt x="0" y="0"/>
                  </a:moveTo>
                  <a:lnTo>
                    <a:pt x="2409838" y="0"/>
                  </a:lnTo>
                  <a:lnTo>
                    <a:pt x="2409838" y="2010274"/>
                  </a:lnTo>
                  <a:lnTo>
                    <a:pt x="0" y="2010274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2552882"/>
            <a:ext cx="8736668" cy="871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3"/>
              </a:lnSpc>
            </a:pPr>
            <a:r>
              <a:rPr lang="en-US" sz="4019" dirty="0" err="1">
                <a:solidFill>
                  <a:srgbClr val="0E2C4B"/>
                </a:solidFill>
                <a:latin typeface="Muli Bold"/>
              </a:rPr>
              <a:t>Sebelum</a:t>
            </a:r>
            <a:r>
              <a:rPr lang="en-US" sz="4019" dirty="0">
                <a:solidFill>
                  <a:srgbClr val="0E2C4B"/>
                </a:solidFill>
                <a:latin typeface="Muli Bold"/>
              </a:rPr>
              <a:t> Modelling,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dengan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asumsi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stunting 24.4%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masyarakat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prasejahtera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.</a:t>
            </a:r>
          </a:p>
          <a:p>
            <a:pPr marL="867913" lvl="1" indent="-433957" algn="just">
              <a:lnSpc>
                <a:spcPts val="4823"/>
              </a:lnSpc>
              <a:buFont typeface="Arial"/>
              <a:buChar char="•"/>
            </a:pPr>
            <a:r>
              <a:rPr lang="en-US" sz="4019" dirty="0">
                <a:solidFill>
                  <a:srgbClr val="0E2C4B"/>
                </a:solidFill>
                <a:latin typeface="Muli"/>
              </a:rPr>
              <a:t>24,4% x 1.808.204 = 441.201  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Penduduk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besiko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terkena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stunting </a:t>
            </a:r>
          </a:p>
          <a:p>
            <a:pPr algn="just">
              <a:lnSpc>
                <a:spcPts val="4823"/>
              </a:lnSpc>
            </a:pPr>
            <a:endParaRPr lang="en-US" sz="4019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4823"/>
              </a:lnSpc>
            </a:pPr>
            <a:r>
              <a:rPr lang="en-US" sz="4019">
                <a:solidFill>
                  <a:srgbClr val="0E2C4B"/>
                </a:solidFill>
                <a:latin typeface="Muli"/>
              </a:rPr>
              <a:t>Note:</a:t>
            </a:r>
          </a:p>
          <a:p>
            <a:pPr marL="867913" lvl="1" indent="-433957" algn="just">
              <a:lnSpc>
                <a:spcPts val="4823"/>
              </a:lnSpc>
              <a:buFont typeface="Arial"/>
              <a:buChar char="•"/>
            </a:pPr>
            <a:r>
              <a:rPr lang="en-US" sz="4019">
                <a:solidFill>
                  <a:srgbClr val="0E2C4B"/>
                </a:solidFill>
                <a:latin typeface="Muli"/>
              </a:rPr>
              <a:t>24,4%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Studi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SSGI tahun 2021 (*repository.unair.ac.id)</a:t>
            </a:r>
          </a:p>
          <a:p>
            <a:pPr marL="867913" lvl="1" indent="-433957" algn="just">
              <a:lnSpc>
                <a:spcPts val="4823"/>
              </a:lnSpc>
              <a:buFont typeface="Arial"/>
              <a:buChar char="•"/>
            </a:pPr>
            <a:r>
              <a:rPr lang="en-US" sz="4019" dirty="0">
                <a:solidFill>
                  <a:srgbClr val="0E2C4B"/>
                </a:solidFill>
                <a:latin typeface="Muli"/>
              </a:rPr>
              <a:t>1.808.204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jumlah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penduduk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persawahan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di </a:t>
            </a:r>
            <a:r>
              <a:rPr lang="en-US" sz="4019" dirty="0" err="1">
                <a:solidFill>
                  <a:srgbClr val="0E2C4B"/>
                </a:solidFill>
                <a:latin typeface="Muli"/>
              </a:rPr>
              <a:t>Jawa</a:t>
            </a:r>
            <a:r>
              <a:rPr lang="en-US" sz="4019" dirty="0">
                <a:solidFill>
                  <a:srgbClr val="0E2C4B"/>
                </a:solidFill>
                <a:latin typeface="Muli"/>
              </a:rPr>
              <a:t> Barat</a:t>
            </a:r>
          </a:p>
          <a:p>
            <a:pPr algn="just">
              <a:lnSpc>
                <a:spcPts val="3744"/>
              </a:lnSpc>
            </a:pPr>
            <a:endParaRPr lang="en-US" sz="4019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3744"/>
              </a:lnSpc>
            </a:pPr>
            <a:endParaRPr lang="en-US" sz="4019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3744"/>
              </a:lnSpc>
            </a:pPr>
            <a:endParaRPr lang="en-US" sz="4019" dirty="0">
              <a:solidFill>
                <a:srgbClr val="0E2C4B"/>
              </a:solidFill>
              <a:latin typeface="Muli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98476" y="2387721"/>
            <a:ext cx="8291431" cy="7623236"/>
            <a:chOff x="0" y="0"/>
            <a:chExt cx="1917654" cy="17631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7654" cy="1763113"/>
            </a:xfrm>
            <a:custGeom>
              <a:avLst/>
              <a:gdLst/>
              <a:ahLst/>
              <a:cxnLst/>
              <a:rect l="l" t="t" r="r" b="b"/>
              <a:pathLst>
                <a:path w="1917654" h="1763113">
                  <a:moveTo>
                    <a:pt x="0" y="0"/>
                  </a:moveTo>
                  <a:lnTo>
                    <a:pt x="1917654" y="0"/>
                  </a:lnTo>
                  <a:lnTo>
                    <a:pt x="1917654" y="1763113"/>
                  </a:lnTo>
                  <a:lnTo>
                    <a:pt x="0" y="1763113"/>
                  </a:ln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6934" y="1320921"/>
            <a:ext cx="1531413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Muli Ultra-Bold"/>
              </a:rPr>
              <a:t>Perhitungan STUNTING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6252" y="2495732"/>
            <a:ext cx="7995878" cy="691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6"/>
              </a:lnSpc>
            </a:pPr>
            <a:r>
              <a:rPr lang="en-US" sz="3019">
                <a:solidFill>
                  <a:srgbClr val="000000"/>
                </a:solidFill>
                <a:latin typeface="Muli"/>
              </a:rPr>
              <a:t>Berdasarkan studi SSGI tahun 2021, prevalensi stunting nasional adalah 24,4%. Stunting Berpotensi besar terjadi di keluarga Prasejahtera.</a:t>
            </a:r>
          </a:p>
          <a:p>
            <a:pPr algn="just">
              <a:lnSpc>
                <a:spcPts val="4226"/>
              </a:lnSpc>
            </a:pPr>
            <a:endParaRPr lang="en-US" sz="3019">
              <a:solidFill>
                <a:srgbClr val="000000"/>
              </a:solidFill>
              <a:latin typeface="Muli"/>
            </a:endParaRPr>
          </a:p>
          <a:p>
            <a:pPr algn="just">
              <a:lnSpc>
                <a:spcPts val="4226"/>
              </a:lnSpc>
            </a:pPr>
            <a:r>
              <a:rPr lang="en-US" sz="3019">
                <a:solidFill>
                  <a:srgbClr val="000000"/>
                </a:solidFill>
                <a:latin typeface="Muli"/>
              </a:rPr>
              <a:t>Keluarga Prasejahtera di Jawab Barat terbanyak terdapat pada Masyarakat yang memiliki Tipologi Persawahan yaitu sebesar 1.808.204.</a:t>
            </a:r>
          </a:p>
          <a:p>
            <a:pPr algn="just">
              <a:lnSpc>
                <a:spcPts val="4226"/>
              </a:lnSpc>
            </a:pPr>
            <a:r>
              <a:rPr lang="en-US" sz="3019">
                <a:solidFill>
                  <a:srgbClr val="000000"/>
                </a:solidFill>
                <a:latin typeface="Muli"/>
              </a:rPr>
              <a:t> </a:t>
            </a:r>
          </a:p>
          <a:p>
            <a:pPr algn="just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Muli"/>
              </a:rPr>
              <a:t>Untuk itu kita perlu atasi masalah tersebut karena produk persawahan memiliki potensi yang besar untuk bahan dasar UMKM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1902">
            <a:off x="366869" y="79053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H="1">
            <a:off x="15692656" y="0"/>
            <a:ext cx="2595344" cy="2057400"/>
          </a:xfrm>
          <a:custGeom>
            <a:avLst/>
            <a:gdLst/>
            <a:ahLst/>
            <a:cxnLst/>
            <a:rect l="l" t="t" r="r" b="b"/>
            <a:pathLst>
              <a:path w="2595344" h="2057400">
                <a:moveTo>
                  <a:pt x="2595344" y="0"/>
                </a:moveTo>
                <a:lnTo>
                  <a:pt x="0" y="0"/>
                </a:lnTo>
                <a:lnTo>
                  <a:pt x="0" y="2057400"/>
                </a:lnTo>
                <a:lnTo>
                  <a:pt x="2595344" y="2057400"/>
                </a:lnTo>
                <a:lnTo>
                  <a:pt x="25953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7435789" y="2387721"/>
            <a:ext cx="10707083" cy="7632761"/>
            <a:chOff x="0" y="0"/>
            <a:chExt cx="2819972" cy="2010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19972" cy="2010274"/>
            </a:xfrm>
            <a:custGeom>
              <a:avLst/>
              <a:gdLst/>
              <a:ahLst/>
              <a:cxnLst/>
              <a:rect l="l" t="t" r="r" b="b"/>
              <a:pathLst>
                <a:path w="2819972" h="2010274">
                  <a:moveTo>
                    <a:pt x="0" y="0"/>
                  </a:moveTo>
                  <a:lnTo>
                    <a:pt x="2819972" y="0"/>
                  </a:lnTo>
                  <a:lnTo>
                    <a:pt x="2819972" y="2010274"/>
                  </a:lnTo>
                  <a:lnTo>
                    <a:pt x="0" y="2010274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91316" y="2552882"/>
            <a:ext cx="10289352" cy="7595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4"/>
              </a:lnSpc>
            </a:pPr>
            <a:r>
              <a:rPr lang="en-US" sz="2720" dirty="0">
                <a:solidFill>
                  <a:srgbClr val="0E2C4B"/>
                </a:solidFill>
                <a:latin typeface="Muli Bold"/>
              </a:rPr>
              <a:t>Setelah Modelling </a:t>
            </a:r>
            <a:r>
              <a:rPr lang="en-US" sz="2720" dirty="0">
                <a:solidFill>
                  <a:srgbClr val="F36825"/>
                </a:solidFill>
                <a:latin typeface="Muli Bold"/>
              </a:rPr>
              <a:t>(</a:t>
            </a:r>
            <a:r>
              <a:rPr lang="en-US" sz="2720" dirty="0" err="1">
                <a:solidFill>
                  <a:srgbClr val="F36825"/>
                </a:solidFill>
                <a:latin typeface="Muli Bold"/>
              </a:rPr>
              <a:t>presisi</a:t>
            </a:r>
            <a:r>
              <a:rPr lang="en-US" sz="2720" dirty="0">
                <a:solidFill>
                  <a:srgbClr val="F36825"/>
                </a:solidFill>
                <a:latin typeface="Muli Bold"/>
              </a:rPr>
              <a:t> </a:t>
            </a:r>
            <a:r>
              <a:rPr lang="en-US" sz="2720" dirty="0" err="1">
                <a:solidFill>
                  <a:srgbClr val="F36825"/>
                </a:solidFill>
                <a:latin typeface="Muli Bold"/>
              </a:rPr>
              <a:t>prediksi</a:t>
            </a:r>
            <a:r>
              <a:rPr lang="en-US" sz="2720" dirty="0">
                <a:solidFill>
                  <a:srgbClr val="F36825"/>
                </a:solidFill>
                <a:latin typeface="Muli Bold"/>
              </a:rPr>
              <a:t> </a:t>
            </a:r>
            <a:r>
              <a:rPr lang="en-US" sz="2720" dirty="0" err="1">
                <a:solidFill>
                  <a:srgbClr val="F36825"/>
                </a:solidFill>
                <a:latin typeface="Muli Bold"/>
              </a:rPr>
              <a:t>persawahan</a:t>
            </a:r>
            <a:r>
              <a:rPr lang="en-US" sz="2720" dirty="0">
                <a:solidFill>
                  <a:srgbClr val="F36825"/>
                </a:solidFill>
                <a:latin typeface="Muli Bold"/>
              </a:rPr>
              <a:t> 72%)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,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asumsi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24,4% Stunting pada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keluarga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prasejahtera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dan Pelatihan UMKM dengan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keberhasilan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89.5%:</a:t>
            </a: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72% x 12.008.040 =  8.645.788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persawahan</a:t>
            </a:r>
            <a:endParaRPr lang="en-US" sz="2720" dirty="0">
              <a:solidFill>
                <a:srgbClr val="0E2C4B"/>
              </a:solidFill>
              <a:latin typeface="Muli"/>
            </a:endParaRP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8.645.788 x 15,06% = 1.302.055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prasejahtera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persawahan</a:t>
            </a:r>
            <a:endParaRPr lang="en-US" sz="2720" dirty="0">
              <a:solidFill>
                <a:srgbClr val="0E2C4B"/>
              </a:solidFill>
              <a:latin typeface="Muli"/>
            </a:endParaRP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1.302.055 x 24,4%  =  317.701 Stunting</a:t>
            </a: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1.302.055 x 89,5% = 1.165.339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berhasil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keluar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prasejahtera</a:t>
            </a:r>
            <a:endParaRPr lang="en-US" sz="2720" dirty="0">
              <a:solidFill>
                <a:srgbClr val="0E2C4B"/>
              </a:solidFill>
              <a:latin typeface="Muli"/>
            </a:endParaRP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1.302.055 - 1.165.339 = 136.716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masih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di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prasejahtera</a:t>
            </a:r>
            <a:endParaRPr lang="en-US" sz="2720" dirty="0">
              <a:solidFill>
                <a:srgbClr val="0E2C4B"/>
              </a:solidFill>
              <a:latin typeface="Muli"/>
            </a:endParaRP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136.716 x 24,4% = 33.358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Beresiko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Stunting</a:t>
            </a:r>
          </a:p>
          <a:p>
            <a:pPr algn="just">
              <a:lnSpc>
                <a:spcPts val="3264"/>
              </a:lnSpc>
            </a:pPr>
            <a:endParaRPr lang="en-US" sz="2720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3264"/>
              </a:lnSpc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Note : </a:t>
            </a: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12.008.040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Jumlah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seluruh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penduduk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Jawa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Barat</a:t>
            </a: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 89,5%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keberhasilan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pelatihan UMKM (Menparekraf.go.id)</a:t>
            </a: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24,4%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Studi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SSGI tahun 2021 (*repository.unair.ac.id)</a:t>
            </a:r>
          </a:p>
          <a:p>
            <a:pPr marL="587250" lvl="1" indent="-293625" algn="just">
              <a:lnSpc>
                <a:spcPts val="3264"/>
              </a:lnSpc>
              <a:buFont typeface="Arial"/>
              <a:buChar char="•"/>
            </a:pPr>
            <a:r>
              <a:rPr lang="en-US" sz="2720" dirty="0">
                <a:solidFill>
                  <a:srgbClr val="0E2C4B"/>
                </a:solidFill>
                <a:latin typeface="Muli"/>
              </a:rPr>
              <a:t>15,06%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dari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persentasi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keluarga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prasejahtera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tipologi</a:t>
            </a:r>
            <a:r>
              <a:rPr lang="en-US" sz="2720" dirty="0">
                <a:solidFill>
                  <a:srgbClr val="0E2C4B"/>
                </a:solidFill>
                <a:latin typeface="Muli"/>
              </a:rPr>
              <a:t> </a:t>
            </a:r>
            <a:r>
              <a:rPr lang="en-US" sz="2720" dirty="0" err="1">
                <a:solidFill>
                  <a:srgbClr val="0E2C4B"/>
                </a:solidFill>
                <a:latin typeface="Muli"/>
              </a:rPr>
              <a:t>persawahan</a:t>
            </a:r>
            <a:endParaRPr lang="en-US" sz="2720" dirty="0">
              <a:solidFill>
                <a:srgbClr val="0E2C4B"/>
              </a:solidFill>
              <a:latin typeface="Muli"/>
            </a:endParaRPr>
          </a:p>
          <a:p>
            <a:pPr algn="just">
              <a:lnSpc>
                <a:spcPts val="3264"/>
              </a:lnSpc>
            </a:pPr>
            <a:endParaRPr lang="en-US" sz="2720" dirty="0">
              <a:solidFill>
                <a:srgbClr val="0E2C4B"/>
              </a:solidFill>
              <a:latin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6934" y="1320487"/>
            <a:ext cx="1531413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Muli Ultra-Bold"/>
              </a:rPr>
              <a:t>Perhitungan STUNTING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C4FE2739-4458-5873-E47F-CBBCE03D5623}"/>
              </a:ext>
            </a:extLst>
          </p:cNvPr>
          <p:cNvGrpSpPr/>
          <p:nvPr/>
        </p:nvGrpSpPr>
        <p:grpSpPr>
          <a:xfrm>
            <a:off x="381959" y="2397246"/>
            <a:ext cx="6791626" cy="7623236"/>
            <a:chOff x="0" y="0"/>
            <a:chExt cx="1917654" cy="176311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9E7988B-E635-B11A-60AC-B4A5F9587D84}"/>
                </a:ext>
              </a:extLst>
            </p:cNvPr>
            <p:cNvSpPr/>
            <p:nvPr/>
          </p:nvSpPr>
          <p:spPr>
            <a:xfrm>
              <a:off x="0" y="0"/>
              <a:ext cx="1917654" cy="1763113"/>
            </a:xfrm>
            <a:custGeom>
              <a:avLst/>
              <a:gdLst/>
              <a:ahLst/>
              <a:cxnLst/>
              <a:rect l="l" t="t" r="r" b="b"/>
              <a:pathLst>
                <a:path w="1917654" h="1763113">
                  <a:moveTo>
                    <a:pt x="0" y="0"/>
                  </a:moveTo>
                  <a:lnTo>
                    <a:pt x="1917654" y="0"/>
                  </a:lnTo>
                  <a:lnTo>
                    <a:pt x="1917654" y="1763113"/>
                  </a:lnTo>
                  <a:lnTo>
                    <a:pt x="0" y="1763113"/>
                  </a:ln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5734A0AF-8AD6-5188-800B-93587C7B2E1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ECDB9DDA-A97C-FF0D-CA01-D3824C963706}"/>
              </a:ext>
            </a:extLst>
          </p:cNvPr>
          <p:cNvSpPr txBox="1"/>
          <p:nvPr/>
        </p:nvSpPr>
        <p:spPr>
          <a:xfrm>
            <a:off x="555410" y="2552882"/>
            <a:ext cx="6444723" cy="672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Muli Italics"/>
              </a:rPr>
              <a:t>*</a:t>
            </a:r>
            <a:r>
              <a:rPr lang="en-US" sz="3399" dirty="0" err="1">
                <a:solidFill>
                  <a:srgbClr val="000000"/>
                </a:solidFill>
                <a:latin typeface="Muli Italics"/>
              </a:rPr>
              <a:t>Asumsi</a:t>
            </a:r>
            <a:endParaRPr lang="en-US" sz="3399" dirty="0">
              <a:solidFill>
                <a:srgbClr val="000000"/>
              </a:solidFill>
              <a:latin typeface="Muli Italics"/>
            </a:endParaR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Muli Bold"/>
              </a:rPr>
              <a:t>Keberhasilan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Pelatihan UMKM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Menaikkan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Omzet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89.5%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berbanding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lurus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dengan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keberhasilan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pelatihan UMKM. 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uli Bold"/>
            </a:endParaR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Muli Bold"/>
              </a:rPr>
              <a:t>Maka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dari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itu dapat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dikatakan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semakin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tinggi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pendapatan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omzet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UMKM Setelah pelatihan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maka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semakin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sukses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 pelatihan </a:t>
            </a:r>
            <a:r>
              <a:rPr lang="en-US" sz="3399" dirty="0" err="1">
                <a:solidFill>
                  <a:srgbClr val="000000"/>
                </a:solidFill>
                <a:latin typeface="Muli Bold"/>
              </a:rPr>
              <a:t>tersebut</a:t>
            </a:r>
            <a:r>
              <a:rPr lang="en-US" sz="3399" dirty="0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524" y="1820079"/>
            <a:ext cx="9731476" cy="7896560"/>
            <a:chOff x="0" y="0"/>
            <a:chExt cx="12975301" cy="10528746"/>
          </a:xfrm>
        </p:grpSpPr>
        <p:sp>
          <p:nvSpPr>
            <p:cNvPr id="3" name="Freeform 3"/>
            <p:cNvSpPr/>
            <p:nvPr/>
          </p:nvSpPr>
          <p:spPr>
            <a:xfrm>
              <a:off x="4931912" y="7737020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3749831" y="5768358"/>
            <a:ext cx="825500" cy="825500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rot="-1251902">
            <a:off x="697190" y="71610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-200040" y="8862875"/>
            <a:ext cx="1058423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75321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4" name="Freeform 14"/>
          <p:cNvSpPr/>
          <p:nvPr/>
        </p:nvSpPr>
        <p:spPr>
          <a:xfrm>
            <a:off x="7244091" y="1559057"/>
            <a:ext cx="10726608" cy="8727943"/>
          </a:xfrm>
          <a:custGeom>
            <a:avLst/>
            <a:gdLst/>
            <a:ahLst/>
            <a:cxnLst/>
            <a:rect l="l" t="t" r="r" b="b"/>
            <a:pathLst>
              <a:path w="10726608" h="10069603">
                <a:moveTo>
                  <a:pt x="0" y="0"/>
                </a:moveTo>
                <a:lnTo>
                  <a:pt x="10726607" y="0"/>
                </a:lnTo>
                <a:lnTo>
                  <a:pt x="10726607" y="10069603"/>
                </a:lnTo>
                <a:lnTo>
                  <a:pt x="0" y="10069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5372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5" name="TextBox 15"/>
          <p:cNvSpPr txBox="1"/>
          <p:nvPr/>
        </p:nvSpPr>
        <p:spPr>
          <a:xfrm>
            <a:off x="589859" y="2758047"/>
            <a:ext cx="7257023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000000"/>
                </a:solidFill>
                <a:latin typeface="Muli Ultra-Bold"/>
              </a:rPr>
              <a:t>01</a:t>
            </a:r>
          </a:p>
          <a:p>
            <a:pPr algn="ctr">
              <a:lnSpc>
                <a:spcPts val="9959"/>
              </a:lnSpc>
            </a:pPr>
            <a:r>
              <a:rPr lang="en-US" sz="8299">
                <a:solidFill>
                  <a:srgbClr val="F36825"/>
                </a:solidFill>
                <a:latin typeface="Muli Ultra-Bold"/>
              </a:rPr>
              <a:t>Background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CEE329-EBB5-E11D-B79C-812A4A88D6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690" y="1028700"/>
            <a:ext cx="10980800" cy="7834174"/>
            <a:chOff x="0" y="0"/>
            <a:chExt cx="2892062" cy="2063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2062" cy="2063322"/>
            </a:xfrm>
            <a:custGeom>
              <a:avLst/>
              <a:gdLst/>
              <a:ahLst/>
              <a:cxnLst/>
              <a:rect l="l" t="t" r="r" b="b"/>
              <a:pathLst>
                <a:path w="2892062" h="2063322">
                  <a:moveTo>
                    <a:pt x="35957" y="0"/>
                  </a:moveTo>
                  <a:lnTo>
                    <a:pt x="2856105" y="0"/>
                  </a:lnTo>
                  <a:cubicBezTo>
                    <a:pt x="2865642" y="0"/>
                    <a:pt x="2874788" y="3788"/>
                    <a:pt x="2881531" y="10532"/>
                  </a:cubicBezTo>
                  <a:cubicBezTo>
                    <a:pt x="2888274" y="17275"/>
                    <a:pt x="2892062" y="26421"/>
                    <a:pt x="2892062" y="35957"/>
                  </a:cubicBezTo>
                  <a:lnTo>
                    <a:pt x="2892062" y="2027364"/>
                  </a:lnTo>
                  <a:cubicBezTo>
                    <a:pt x="2892062" y="2047223"/>
                    <a:pt x="2875964" y="2063322"/>
                    <a:pt x="2856105" y="2063322"/>
                  </a:cubicBezTo>
                  <a:lnTo>
                    <a:pt x="35957" y="2063322"/>
                  </a:lnTo>
                  <a:cubicBezTo>
                    <a:pt x="16099" y="2063322"/>
                    <a:pt x="0" y="2047223"/>
                    <a:pt x="0" y="2027364"/>
                  </a:cubicBezTo>
                  <a:lnTo>
                    <a:pt x="0" y="35957"/>
                  </a:lnTo>
                  <a:cubicBezTo>
                    <a:pt x="0" y="16099"/>
                    <a:pt x="16099" y="0"/>
                    <a:pt x="35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4143795" y="6107943"/>
            <a:ext cx="217634" cy="146330"/>
            <a:chOff x="0" y="0"/>
            <a:chExt cx="1930400" cy="1297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862875"/>
            <a:ext cx="10384191" cy="1424125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6" t="2" b="-275322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8" name="Freeform 8"/>
          <p:cNvSpPr/>
          <p:nvPr/>
        </p:nvSpPr>
        <p:spPr>
          <a:xfrm>
            <a:off x="14321335" y="0"/>
            <a:ext cx="3966666" cy="191943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6"/>
                </a:lnTo>
                <a:lnTo>
                  <a:pt x="0" y="534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469" r="-16682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2513099" y="7154874"/>
            <a:ext cx="5430100" cy="3196971"/>
          </a:xfrm>
          <a:custGeom>
            <a:avLst/>
            <a:gdLst/>
            <a:ahLst/>
            <a:cxnLst/>
            <a:rect l="l" t="t" r="r" b="b"/>
            <a:pathLst>
              <a:path w="5430100" h="3196971">
                <a:moveTo>
                  <a:pt x="0" y="0"/>
                </a:moveTo>
                <a:lnTo>
                  <a:pt x="5430100" y="0"/>
                </a:lnTo>
                <a:lnTo>
                  <a:pt x="5430100" y="3196971"/>
                </a:lnTo>
                <a:lnTo>
                  <a:pt x="0" y="3196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11951730" y="2673108"/>
            <a:ext cx="5628069" cy="405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40"/>
              </a:lnSpc>
            </a:pPr>
            <a:r>
              <a:rPr lang="en-US" sz="4450">
                <a:solidFill>
                  <a:srgbClr val="0E2C4B"/>
                </a:solidFill>
                <a:latin typeface="Muli Bold"/>
              </a:rPr>
              <a:t>Jawa Barat masih memiliki </a:t>
            </a:r>
            <a:r>
              <a:rPr lang="en-US" sz="4450">
                <a:solidFill>
                  <a:srgbClr val="E7862A"/>
                </a:solidFill>
                <a:latin typeface="Muli Bold"/>
              </a:rPr>
              <a:t>25% atau 2.983.846 </a:t>
            </a:r>
            <a:r>
              <a:rPr lang="en-US" sz="4450">
                <a:solidFill>
                  <a:srgbClr val="0E2C4B"/>
                </a:solidFill>
                <a:latin typeface="Muli Bold"/>
              </a:rPr>
              <a:t>penduduk yang masih ke dalam kategori </a:t>
            </a:r>
            <a:r>
              <a:rPr lang="en-US" sz="4450">
                <a:solidFill>
                  <a:srgbClr val="E7862A"/>
                </a:solidFill>
                <a:latin typeface="Muli Bold"/>
              </a:rPr>
              <a:t>Pra-Sejahtera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394222"/>
            <a:ext cx="1063579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0"/>
              </a:lnSpc>
            </a:pPr>
            <a:r>
              <a:rPr lang="en-US" sz="3550">
                <a:solidFill>
                  <a:srgbClr val="000000"/>
                </a:solidFill>
                <a:latin typeface="Muli Bold"/>
              </a:rPr>
              <a:t>Persentase Kesejahteraan Keluarga Jawa Barat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09F5493-A438-8C8C-F8EE-D8654ACF5E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897288"/>
              </p:ext>
            </p:extLst>
          </p:nvPr>
        </p:nvGraphicFramePr>
        <p:xfrm>
          <a:off x="914400" y="2092886"/>
          <a:ext cx="10305645" cy="629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58855"/>
            <a:ext cx="5292115" cy="1828145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2" y="0"/>
                </a:lnTo>
                <a:lnTo>
                  <a:pt x="10584232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0" b="-19237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542004" y="556776"/>
            <a:ext cx="17077564" cy="2165919"/>
            <a:chOff x="0" y="0"/>
            <a:chExt cx="4497795" cy="570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7794" cy="570448"/>
            </a:xfrm>
            <a:custGeom>
              <a:avLst/>
              <a:gdLst/>
              <a:ahLst/>
              <a:cxnLst/>
              <a:rect l="l" t="t" r="r" b="b"/>
              <a:pathLst>
                <a:path w="4497794" h="570448">
                  <a:moveTo>
                    <a:pt x="0" y="0"/>
                  </a:moveTo>
                  <a:lnTo>
                    <a:pt x="4497794" y="0"/>
                  </a:lnTo>
                  <a:lnTo>
                    <a:pt x="4497794" y="570448"/>
                  </a:lnTo>
                  <a:lnTo>
                    <a:pt x="0" y="570448"/>
                  </a:lnTo>
                  <a:close/>
                </a:path>
              </a:pathLst>
            </a:custGeom>
            <a:solidFill>
              <a:srgbClr val="41B8D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37083" y="3146496"/>
            <a:ext cx="4382484" cy="7140504"/>
          </a:xfrm>
          <a:custGeom>
            <a:avLst/>
            <a:gdLst/>
            <a:ahLst/>
            <a:cxnLst/>
            <a:rect l="l" t="t" r="r" b="b"/>
            <a:pathLst>
              <a:path w="4382484" h="7140504">
                <a:moveTo>
                  <a:pt x="0" y="0"/>
                </a:moveTo>
                <a:lnTo>
                  <a:pt x="4382484" y="0"/>
                </a:lnTo>
                <a:lnTo>
                  <a:pt x="4382484" y="7140504"/>
                </a:lnTo>
                <a:lnTo>
                  <a:pt x="0" y="714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777947" y="2984415"/>
            <a:ext cx="11833389" cy="778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0"/>
              </a:lnSpc>
            </a:pPr>
            <a:r>
              <a:rPr lang="en-US" sz="5050" dirty="0" err="1">
                <a:solidFill>
                  <a:srgbClr val="0E2C4B"/>
                </a:solidFill>
                <a:latin typeface="Muli Ultra-Bold"/>
              </a:rPr>
              <a:t>Akibat</a:t>
            </a:r>
            <a:r>
              <a:rPr lang="en-US" sz="5050" dirty="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5050" dirty="0" err="1">
                <a:solidFill>
                  <a:srgbClr val="0E2C4B"/>
                </a:solidFill>
                <a:latin typeface="Muli Ultra-Bold"/>
              </a:rPr>
              <a:t>keluarga</a:t>
            </a:r>
            <a:r>
              <a:rPr lang="en-US" sz="5050" dirty="0">
                <a:solidFill>
                  <a:srgbClr val="0E2C4B"/>
                </a:solidFill>
                <a:latin typeface="Muli Ultra-Bold"/>
              </a:rPr>
              <a:t> yang </a:t>
            </a:r>
            <a:r>
              <a:rPr lang="en-US" sz="5050" dirty="0" err="1">
                <a:solidFill>
                  <a:srgbClr val="0E2C4B"/>
                </a:solidFill>
                <a:latin typeface="Muli Ultra-Bold"/>
              </a:rPr>
              <a:t>Prasejahtera</a:t>
            </a:r>
            <a:r>
              <a:rPr lang="en-US" sz="5050" dirty="0">
                <a:solidFill>
                  <a:srgbClr val="0E2C4B"/>
                </a:solidFill>
                <a:latin typeface="Muli Ultra-Bold"/>
              </a:rPr>
              <a:t> :</a:t>
            </a:r>
          </a:p>
          <a:p>
            <a:pPr marL="1090299" lvl="1" indent="-545150" algn="just">
              <a:lnSpc>
                <a:spcPts val="6060"/>
              </a:lnSpc>
              <a:buFont typeface="Arial"/>
              <a:buChar char="•"/>
            </a:pPr>
            <a:r>
              <a:rPr lang="en-US" sz="5050" dirty="0" err="1">
                <a:solidFill>
                  <a:srgbClr val="EC8F3C"/>
                </a:solidFill>
                <a:latin typeface="Muli Bold"/>
              </a:rPr>
              <a:t>Beresiko</a:t>
            </a:r>
            <a:r>
              <a:rPr lang="en-US" sz="5050" dirty="0">
                <a:solidFill>
                  <a:srgbClr val="EC8F3C"/>
                </a:solidFill>
                <a:latin typeface="Muli Bold"/>
              </a:rPr>
              <a:t> STUNTING dan </a:t>
            </a:r>
            <a:r>
              <a:rPr lang="en-US" sz="5050" dirty="0" err="1">
                <a:solidFill>
                  <a:srgbClr val="EC8F3C"/>
                </a:solidFill>
                <a:latin typeface="Muli Bold"/>
              </a:rPr>
              <a:t>Putus</a:t>
            </a:r>
            <a:r>
              <a:rPr lang="en-US" sz="5050" dirty="0">
                <a:solidFill>
                  <a:srgbClr val="EC8F3C"/>
                </a:solidFill>
                <a:latin typeface="Muli Bold"/>
              </a:rPr>
              <a:t> </a:t>
            </a:r>
            <a:r>
              <a:rPr lang="en-US" sz="5050" dirty="0" err="1">
                <a:solidFill>
                  <a:srgbClr val="EC8F3C"/>
                </a:solidFill>
                <a:latin typeface="Muli Bold"/>
              </a:rPr>
              <a:t>Sekolah</a:t>
            </a:r>
            <a:r>
              <a:rPr lang="en-US" sz="5050" dirty="0">
                <a:solidFill>
                  <a:srgbClr val="EC8F3C"/>
                </a:solidFill>
                <a:latin typeface="Muli Bold"/>
              </a:rPr>
              <a:t> 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di Anak </a:t>
            </a:r>
            <a:r>
              <a:rPr lang="en-US" sz="5050" dirty="0" err="1">
                <a:solidFill>
                  <a:srgbClr val="000000"/>
                </a:solidFill>
                <a:latin typeface="Muli Bold"/>
              </a:rPr>
              <a:t>Umur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7- 15 Tahun </a:t>
            </a:r>
          </a:p>
          <a:p>
            <a:pPr marL="1090299" lvl="1" indent="-545150" algn="just">
              <a:lnSpc>
                <a:spcPts val="6060"/>
              </a:lnSpc>
              <a:buFont typeface="Arial"/>
              <a:buChar char="•"/>
            </a:pPr>
            <a:r>
              <a:rPr lang="en-US" sz="5050" dirty="0">
                <a:solidFill>
                  <a:srgbClr val="E7862A"/>
                </a:solidFill>
                <a:latin typeface="Muli Bold"/>
              </a:rPr>
              <a:t>24.4% Angka STUNTING di Indonesia </a:t>
            </a:r>
            <a:r>
              <a:rPr lang="en-US" sz="5050" dirty="0" err="1">
                <a:solidFill>
                  <a:srgbClr val="000000"/>
                </a:solidFill>
                <a:latin typeface="Muli Bold"/>
              </a:rPr>
              <a:t>akan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5050" dirty="0" err="1">
                <a:solidFill>
                  <a:srgbClr val="000000"/>
                </a:solidFill>
                <a:latin typeface="Muli Bold"/>
              </a:rPr>
              <a:t>beresiko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5050" dirty="0" err="1">
                <a:solidFill>
                  <a:srgbClr val="000000"/>
                </a:solidFill>
                <a:latin typeface="Muli Bold"/>
              </a:rPr>
              <a:t>terjadi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di </a:t>
            </a:r>
            <a:r>
              <a:rPr lang="en-US" sz="5050" dirty="0" err="1">
                <a:solidFill>
                  <a:srgbClr val="000000"/>
                </a:solidFill>
                <a:latin typeface="Muli Bold"/>
              </a:rPr>
              <a:t>keluarga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5050" dirty="0" err="1">
                <a:solidFill>
                  <a:schemeClr val="accent6"/>
                </a:solidFill>
                <a:latin typeface="Muli Bold"/>
              </a:rPr>
              <a:t>Prasejahtera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di </a:t>
            </a:r>
            <a:r>
              <a:rPr lang="en-US" sz="5050" dirty="0" err="1">
                <a:solidFill>
                  <a:srgbClr val="000000"/>
                </a:solidFill>
                <a:latin typeface="Muli Bold"/>
              </a:rPr>
              <a:t>Jawa</a:t>
            </a:r>
            <a:r>
              <a:rPr lang="en-US" sz="5050" dirty="0">
                <a:solidFill>
                  <a:srgbClr val="000000"/>
                </a:solidFill>
                <a:latin typeface="Muli Bold"/>
              </a:rPr>
              <a:t> Barat</a:t>
            </a:r>
          </a:p>
          <a:p>
            <a:pPr algn="just">
              <a:lnSpc>
                <a:spcPts val="6060"/>
              </a:lnSpc>
            </a:pPr>
            <a:endParaRPr lang="en-US" sz="5050" dirty="0">
              <a:solidFill>
                <a:srgbClr val="000000"/>
              </a:solidFill>
              <a:latin typeface="Muli Bold"/>
            </a:endParaRPr>
          </a:p>
          <a:p>
            <a:pPr algn="just">
              <a:lnSpc>
                <a:spcPts val="6060"/>
              </a:lnSpc>
            </a:pPr>
            <a:endParaRPr lang="en-US" sz="5050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7947" y="796532"/>
            <a:ext cx="1667393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40"/>
              </a:lnSpc>
            </a:pPr>
            <a:r>
              <a:rPr lang="en-US" sz="5450" dirty="0">
                <a:solidFill>
                  <a:srgbClr val="000000"/>
                </a:solidFill>
                <a:latin typeface="Muli Bold"/>
              </a:rPr>
              <a:t>National Nutrition Journal: Special Issue: International Conference on Stunting 2022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5980" y="9613815"/>
            <a:ext cx="782234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0"/>
              </a:lnSpc>
            </a:pPr>
            <a:r>
              <a:rPr lang="en-US" sz="2650" dirty="0" err="1">
                <a:solidFill>
                  <a:srgbClr val="0E2C4B"/>
                </a:solidFill>
                <a:latin typeface="Muli Ultra-Bold"/>
              </a:rPr>
              <a:t>sumber</a:t>
            </a:r>
            <a:r>
              <a:rPr lang="en-US" sz="2650" dirty="0">
                <a:solidFill>
                  <a:srgbClr val="0E2C4B"/>
                </a:solidFill>
                <a:latin typeface="Muli Ultra-Bold"/>
              </a:rPr>
              <a:t> : </a:t>
            </a:r>
            <a:r>
              <a:rPr lang="en-US" sz="2800" b="1" dirty="0">
                <a:solidFill>
                  <a:srgbClr val="000000"/>
                </a:solidFill>
                <a:latin typeface="Muli"/>
              </a:rPr>
              <a:t>repository.unair.ac.id</a:t>
            </a:r>
            <a:endParaRPr lang="en-US" sz="2650" b="1" dirty="0">
              <a:solidFill>
                <a:srgbClr val="0E2C4B"/>
              </a:solidFill>
              <a:latin typeface="Muli Ultra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812404" cy="1830909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80" t="-191934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9997467" y="1503598"/>
            <a:ext cx="1500565" cy="654622"/>
          </a:xfrm>
          <a:custGeom>
            <a:avLst/>
            <a:gdLst/>
            <a:ahLst/>
            <a:cxnLst/>
            <a:rect l="l" t="t" r="r" b="b"/>
            <a:pathLst>
              <a:path w="1500565" h="654622">
                <a:moveTo>
                  <a:pt x="0" y="0"/>
                </a:moveTo>
                <a:lnTo>
                  <a:pt x="1500565" y="0"/>
                </a:lnTo>
                <a:lnTo>
                  <a:pt x="1500565" y="654621"/>
                </a:lnTo>
                <a:lnTo>
                  <a:pt x="0" y="65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913801" y="8594641"/>
            <a:ext cx="10584231" cy="1692359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6"/>
                </a:lnTo>
                <a:lnTo>
                  <a:pt x="0" y="534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1" b="-21583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9464942" y="471222"/>
            <a:ext cx="9916598" cy="9916598"/>
          </a:xfrm>
          <a:custGeom>
            <a:avLst/>
            <a:gdLst/>
            <a:ahLst/>
            <a:cxnLst/>
            <a:rect l="l" t="t" r="r" b="b"/>
            <a:pathLst>
              <a:path w="9916598" h="9916598">
                <a:moveTo>
                  <a:pt x="0" y="0"/>
                </a:moveTo>
                <a:lnTo>
                  <a:pt x="9916598" y="0"/>
                </a:lnTo>
                <a:lnTo>
                  <a:pt x="9916598" y="9916597"/>
                </a:lnTo>
                <a:lnTo>
                  <a:pt x="0" y="991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730759" y="3200400"/>
            <a:ext cx="9851461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59"/>
              </a:lnSpc>
            </a:pPr>
            <a:r>
              <a:rPr lang="en-US" sz="7049">
                <a:solidFill>
                  <a:srgbClr val="0E2C4B"/>
                </a:solidFill>
                <a:latin typeface="Muli Bold"/>
              </a:rPr>
              <a:t>Kalau begini terus bisa  bisa </a:t>
            </a:r>
            <a:r>
              <a:rPr lang="en-US" sz="7049">
                <a:solidFill>
                  <a:srgbClr val="E7862A"/>
                </a:solidFill>
                <a:latin typeface="Muli Bold"/>
              </a:rPr>
              <a:t>semakin besar Anak-anak STUNTING </a:t>
            </a:r>
            <a:r>
              <a:rPr lang="en-US" sz="7049">
                <a:solidFill>
                  <a:srgbClr val="0E2C4B"/>
                </a:solidFill>
                <a:latin typeface="Muli Bold"/>
              </a:rPr>
              <a:t>di Indonesia ???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524" y="1820079"/>
            <a:ext cx="9731476" cy="7896560"/>
            <a:chOff x="0" y="0"/>
            <a:chExt cx="12975301" cy="10528746"/>
          </a:xfrm>
        </p:grpSpPr>
        <p:sp>
          <p:nvSpPr>
            <p:cNvPr id="3" name="Freeform 3"/>
            <p:cNvSpPr/>
            <p:nvPr/>
          </p:nvSpPr>
          <p:spPr>
            <a:xfrm>
              <a:off x="4931912" y="7737020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3749831" y="5768358"/>
            <a:ext cx="825500" cy="825500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rot="-1251902">
            <a:off x="697190" y="71610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0" y="8862874"/>
            <a:ext cx="10384191" cy="1434553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6" t="-1" b="-27259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rot="-6445594">
            <a:off x="8524229" y="1440200"/>
            <a:ext cx="7371699" cy="7325625"/>
          </a:xfrm>
          <a:custGeom>
            <a:avLst/>
            <a:gdLst/>
            <a:ahLst/>
            <a:cxnLst/>
            <a:rect l="l" t="t" r="r" b="b"/>
            <a:pathLst>
              <a:path w="7371699" h="7325625">
                <a:moveTo>
                  <a:pt x="0" y="0"/>
                </a:moveTo>
                <a:lnTo>
                  <a:pt x="7371698" y="0"/>
                </a:lnTo>
                <a:lnTo>
                  <a:pt x="7371698" y="7325625"/>
                </a:lnTo>
                <a:lnTo>
                  <a:pt x="0" y="7325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028700" y="2992841"/>
            <a:ext cx="6006521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uli Ultra-Bold"/>
              </a:rPr>
              <a:t>02</a:t>
            </a:r>
          </a:p>
          <a:p>
            <a:pPr algn="ctr">
              <a:lnSpc>
                <a:spcPts val="9959"/>
              </a:lnSpc>
            </a:pPr>
            <a:r>
              <a:rPr lang="en-US" sz="8299">
                <a:solidFill>
                  <a:srgbClr val="F36825"/>
                </a:solidFill>
                <a:latin typeface="Muli Ultra-Bold"/>
              </a:rPr>
              <a:t>Goals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97713"/>
            <a:ext cx="5292115" cy="1589287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2" y="0"/>
                </a:lnTo>
                <a:lnTo>
                  <a:pt x="10584232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0" b="-2363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4321335" y="0"/>
            <a:ext cx="3966666" cy="191943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6"/>
                </a:lnTo>
                <a:lnTo>
                  <a:pt x="0" y="534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469" r="-16682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705468" cy="191943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6"/>
                </a:lnTo>
                <a:lnTo>
                  <a:pt x="0" y="534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0606" t="-17846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31375" y="9038869"/>
            <a:ext cx="2456626" cy="1248132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0844" b="-32824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5634065" y="5143500"/>
            <a:ext cx="6194066" cy="5249471"/>
          </a:xfrm>
          <a:custGeom>
            <a:avLst/>
            <a:gdLst/>
            <a:ahLst/>
            <a:cxnLst/>
            <a:rect l="l" t="t" r="r" b="b"/>
            <a:pathLst>
              <a:path w="6194066" h="5249471">
                <a:moveTo>
                  <a:pt x="0" y="0"/>
                </a:moveTo>
                <a:lnTo>
                  <a:pt x="6194066" y="0"/>
                </a:lnTo>
                <a:lnTo>
                  <a:pt x="6194066" y="5249471"/>
                </a:lnTo>
                <a:lnTo>
                  <a:pt x="0" y="524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705468" y="3075557"/>
            <a:ext cx="1457033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5050">
                <a:solidFill>
                  <a:srgbClr val="0E2C4B"/>
                </a:solidFill>
                <a:latin typeface="Muli Bold"/>
              </a:rPr>
              <a:t>Mengurangi Keluarga Prasejahtera dan Stunting di Jawa Barat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20677" y="1755072"/>
            <a:ext cx="742494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9"/>
              </a:lnSpc>
            </a:pPr>
            <a:r>
              <a:rPr lang="en-US" sz="7049">
                <a:solidFill>
                  <a:srgbClr val="F36825"/>
                </a:solidFill>
                <a:latin typeface="Muli Bold"/>
              </a:rPr>
              <a:t>GOALS :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524" y="1820079"/>
            <a:ext cx="7540033" cy="7667391"/>
            <a:chOff x="0" y="0"/>
            <a:chExt cx="10053377" cy="10223188"/>
          </a:xfrm>
        </p:grpSpPr>
        <p:sp>
          <p:nvSpPr>
            <p:cNvPr id="3" name="Freeform 3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grpSp>
        <p:nvGrpSpPr>
          <p:cNvPr id="6" name="Group 6"/>
          <p:cNvGrpSpPr/>
          <p:nvPr/>
        </p:nvGrpSpPr>
        <p:grpSpPr>
          <a:xfrm>
            <a:off x="4429085" y="6995266"/>
            <a:ext cx="825500" cy="825500"/>
            <a:chOff x="0" y="0"/>
            <a:chExt cx="1100667" cy="11006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 rot="-1251902">
            <a:off x="697190" y="716101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0" y="0"/>
                </a:lnTo>
                <a:lnTo>
                  <a:pt x="2945310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-200040" y="8862875"/>
            <a:ext cx="10584231" cy="1424126"/>
          </a:xfrm>
          <a:custGeom>
            <a:avLst/>
            <a:gdLst/>
            <a:ahLst/>
            <a:cxnLst/>
            <a:rect l="l" t="t" r="r" b="b"/>
            <a:pathLst>
              <a:path w="10584231" h="5345037">
                <a:moveTo>
                  <a:pt x="0" y="0"/>
                </a:moveTo>
                <a:lnTo>
                  <a:pt x="10584231" y="0"/>
                </a:lnTo>
                <a:lnTo>
                  <a:pt x="10584231" y="5345037"/>
                </a:lnTo>
                <a:lnTo>
                  <a:pt x="0" y="534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7532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144000" y="1288596"/>
            <a:ext cx="8340309" cy="7764070"/>
          </a:xfrm>
          <a:custGeom>
            <a:avLst/>
            <a:gdLst/>
            <a:ahLst/>
            <a:cxnLst/>
            <a:rect l="l" t="t" r="r" b="b"/>
            <a:pathLst>
              <a:path w="8340309" h="7764070">
                <a:moveTo>
                  <a:pt x="0" y="0"/>
                </a:moveTo>
                <a:lnTo>
                  <a:pt x="8340309" y="0"/>
                </a:lnTo>
                <a:lnTo>
                  <a:pt x="8340309" y="7764070"/>
                </a:lnTo>
                <a:lnTo>
                  <a:pt x="0" y="776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539670" y="2778745"/>
            <a:ext cx="8604330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uli Ultra-Bold"/>
              </a:rPr>
              <a:t>03</a:t>
            </a:r>
          </a:p>
          <a:p>
            <a:pPr algn="ctr">
              <a:lnSpc>
                <a:spcPts val="9959"/>
              </a:lnSpc>
            </a:pPr>
            <a:r>
              <a:rPr lang="en-US" sz="8299">
                <a:solidFill>
                  <a:srgbClr val="F36825"/>
                </a:solidFill>
                <a:latin typeface="Muli Ultra-Bold"/>
              </a:rPr>
              <a:t>Metrics and Objective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809</Words>
  <Application>Microsoft Office PowerPoint</Application>
  <PresentationFormat>Custom</PresentationFormat>
  <Paragraphs>211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Muli</vt:lpstr>
      <vt:lpstr>Muli Semi-Bold</vt:lpstr>
      <vt:lpstr>Times New Roman</vt:lpstr>
      <vt:lpstr>Muli Ultra-Bold</vt:lpstr>
      <vt:lpstr>Calibri</vt:lpstr>
      <vt:lpstr>Muli Bold</vt:lpstr>
      <vt:lpstr>Muli Italics</vt:lpstr>
      <vt:lpstr>Arial</vt:lpstr>
      <vt:lpstr>Muli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Kesra</dc:title>
  <dc:creator>userr</dc:creator>
  <cp:lastModifiedBy>Yudhi Ahmadi_Institut Pertanian Bogor</cp:lastModifiedBy>
  <cp:revision>5</cp:revision>
  <dcterms:created xsi:type="dcterms:W3CDTF">2006-08-16T00:00:00Z</dcterms:created>
  <dcterms:modified xsi:type="dcterms:W3CDTF">2023-10-05T02:01:43Z</dcterms:modified>
  <dc:identifier>DAFwRlzO33Y</dc:identifier>
</cp:coreProperties>
</file>